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sldIdLst>
    <p:sldId id="256" r:id="rId2"/>
    <p:sldId id="258" r:id="rId3"/>
    <p:sldId id="259" r:id="rId4"/>
    <p:sldId id="260" r:id="rId5"/>
    <p:sldId id="261" r:id="rId6"/>
    <p:sldId id="262" r:id="rId7"/>
    <p:sldId id="263" r:id="rId8"/>
    <p:sldId id="264" r:id="rId9"/>
    <p:sldId id="265" r:id="rId10"/>
    <p:sldId id="266" r:id="rId11"/>
    <p:sldId id="27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D16995-1791-49F4-9C3C-45944D9AAED0}" type="datetimeFigureOut">
              <a:rPr lang="en-GB" smtClean="0"/>
              <a:t>13/08/2020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2228681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D16995-1791-49F4-9C3C-45944D9AAED0}" type="datetimeFigureOut">
              <a:rPr lang="en-GB" smtClean="0"/>
              <a:t>13/08/2020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196272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D16995-1791-49F4-9C3C-45944D9AAED0}" type="datetimeFigureOut">
              <a:rPr lang="en-GB" smtClean="0"/>
              <a:t>13/08/2020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B97FD9-F80E-45F0-82E6-4F64D7109A52}"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22323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D16995-1791-49F4-9C3C-45944D9AAED0}" type="datetimeFigureOut">
              <a:rPr lang="en-GB" smtClean="0"/>
              <a:t>13/08/2020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2081941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D16995-1791-49F4-9C3C-45944D9AAED0}" type="datetimeFigureOut">
              <a:rPr lang="en-GB" smtClean="0"/>
              <a:t>13/08/2020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B97FD9-F80E-45F0-82E6-4F64D7109A52}"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86210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D16995-1791-49F4-9C3C-45944D9AAED0}" type="datetimeFigureOut">
              <a:rPr lang="en-GB" smtClean="0"/>
              <a:t>13/08/2020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2390079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16995-1791-49F4-9C3C-45944D9AAED0}" type="datetimeFigureOut">
              <a:rPr lang="en-GB" smtClean="0"/>
              <a:t>13/08/2020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428546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16995-1791-49F4-9C3C-45944D9AAED0}" type="datetimeFigureOut">
              <a:rPr lang="en-GB" smtClean="0"/>
              <a:t>13/08/2020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3467203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16995-1791-49F4-9C3C-45944D9AAED0}" type="datetimeFigureOut">
              <a:rPr lang="en-GB" smtClean="0"/>
              <a:t>13/08/2020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139190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D16995-1791-49F4-9C3C-45944D9AAED0}" type="datetimeFigureOut">
              <a:rPr lang="en-GB" smtClean="0"/>
              <a:t>13/08/2020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3211617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D16995-1791-49F4-9C3C-45944D9AAED0}" type="datetimeFigureOut">
              <a:rPr lang="en-GB" smtClean="0"/>
              <a:t>13/08/2020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3736757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D16995-1791-49F4-9C3C-45944D9AAED0}" type="datetimeFigureOut">
              <a:rPr lang="en-GB" smtClean="0"/>
              <a:t>13/08/2020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372450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D16995-1791-49F4-9C3C-45944D9AAED0}" type="datetimeFigureOut">
              <a:rPr lang="en-GB" smtClean="0"/>
              <a:t>13/08/2020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1626689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D16995-1791-49F4-9C3C-45944D9AAED0}" type="datetimeFigureOut">
              <a:rPr lang="en-GB" smtClean="0"/>
              <a:t>13/08/2020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1660052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D16995-1791-49F4-9C3C-45944D9AAED0}" type="datetimeFigureOut">
              <a:rPr lang="en-GB" smtClean="0"/>
              <a:t>13/08/2020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7B97FD9-F80E-45F0-82E6-4F64D7109A52}" type="slidenum">
              <a:rPr lang="en-GB" smtClean="0"/>
              <a:t>‹#›</a:t>
            </a:fld>
            <a:endParaRPr lang="en-GB"/>
          </a:p>
        </p:txBody>
      </p:sp>
    </p:spTree>
    <p:extLst>
      <p:ext uri="{BB962C8B-B14F-4D97-AF65-F5344CB8AC3E}">
        <p14:creationId xmlns:p14="http://schemas.microsoft.com/office/powerpoint/2010/main" val="350196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7B97FD9-F80E-45F0-82E6-4F64D7109A52}" type="slidenum">
              <a:rPr lang="en-GB" smtClean="0"/>
              <a:t>‹#›</a:t>
            </a:fld>
            <a:endParaRPr lang="en-GB"/>
          </a:p>
        </p:txBody>
      </p:sp>
      <p:sp>
        <p:nvSpPr>
          <p:cNvPr id="5" name="Date Placeholder 4"/>
          <p:cNvSpPr>
            <a:spLocks noGrp="1"/>
          </p:cNvSpPr>
          <p:nvPr>
            <p:ph type="dt" sz="half" idx="10"/>
          </p:nvPr>
        </p:nvSpPr>
        <p:spPr/>
        <p:txBody>
          <a:bodyPr/>
          <a:lstStyle/>
          <a:p>
            <a:fld id="{7AD16995-1791-49F4-9C3C-45944D9AAED0}" type="datetimeFigureOut">
              <a:rPr lang="en-GB" smtClean="0"/>
              <a:t>13/08/2020</a:t>
            </a:fld>
            <a:endParaRPr lang="en-GB"/>
          </a:p>
        </p:txBody>
      </p:sp>
    </p:spTree>
    <p:extLst>
      <p:ext uri="{BB962C8B-B14F-4D97-AF65-F5344CB8AC3E}">
        <p14:creationId xmlns:p14="http://schemas.microsoft.com/office/powerpoint/2010/main" val="347466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AD16995-1791-49F4-9C3C-45944D9AAED0}" type="datetimeFigureOut">
              <a:rPr lang="en-GB" smtClean="0"/>
              <a:t>13/08/2020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7B97FD9-F80E-45F0-82E6-4F64D7109A52}" type="slidenum">
              <a:rPr lang="en-GB" smtClean="0"/>
              <a:t>‹#›</a:t>
            </a:fld>
            <a:endParaRPr lang="en-GB"/>
          </a:p>
        </p:txBody>
      </p:sp>
    </p:spTree>
    <p:extLst>
      <p:ext uri="{BB962C8B-B14F-4D97-AF65-F5344CB8AC3E}">
        <p14:creationId xmlns:p14="http://schemas.microsoft.com/office/powerpoint/2010/main" val="296433145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www.google.co.uk/url?sa=i&amp;rct=j&amp;q=&amp;esrc=s&amp;source=images&amp;cd=&amp;cad=rja&amp;uact=8&amp;ved=&amp;url=/url?sa%3Di%26rct%3Dj%26q%3D%26esrc%3Ds%26source%3Dimages%26cd%3D%26ved%3D%26url%3Dhttps://www.amazon.co.uk/Olympia-01-015-15-Inch-Adjustable-Wrench/dp/B000VJNONU%26psig%3DAOvVaw2QsWTf0naBYotrVa88nyFa%26ust%3D1574264356700524&amp;psig=AOvVaw2QsWTf0naBYotrVa88nyFa&amp;ust=1574264356700524"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810934"/>
            <a:ext cx="7766936" cy="1646302"/>
          </a:xfrm>
        </p:spPr>
        <p:txBody>
          <a:bodyPr>
            <a:noAutofit/>
          </a:bodyPr>
          <a:lstStyle/>
          <a:p>
            <a:pPr algn="ctr"/>
            <a:br>
              <a:rPr lang="en-GB" sz="6000" dirty="0"/>
            </a:br>
            <a:br>
              <a:rPr lang="en-GB" sz="5400" dirty="0"/>
            </a:br>
            <a:br>
              <a:rPr lang="en-GB" sz="5400" dirty="0"/>
            </a:br>
            <a:br>
              <a:rPr lang="en-GB" dirty="0"/>
            </a:br>
            <a:br>
              <a:rPr lang="en-GB" dirty="0"/>
            </a:br>
            <a:br>
              <a:rPr lang="en-GB" dirty="0"/>
            </a:br>
            <a:r>
              <a:rPr lang="en-GB" dirty="0"/>
              <a:t>                                               </a:t>
            </a:r>
            <a:r>
              <a:rPr lang="en-GB" b="1" dirty="0">
                <a:ln w="12700">
                  <a:solidFill>
                    <a:schemeClr val="accent1"/>
                  </a:solidFill>
                  <a:prstDash val="solid"/>
                </a:ln>
                <a:solidFill>
                  <a:srgbClr val="0070C0"/>
                </a:solidFill>
                <a:effectLst>
                  <a:outerShdw dist="38100" dir="2640000" algn="bl" rotWithShape="0">
                    <a:schemeClr val="accent1"/>
                  </a:outerShdw>
                </a:effectLst>
                <a:latin typeface="Baskerville Old Face" panose="02020602080505020303" pitchFamily="18" charset="0"/>
              </a:rPr>
              <a:t>Purge Point Access Tool</a:t>
            </a:r>
            <a:br>
              <a:rPr lang="en-GB" sz="6000" dirty="0"/>
            </a:br>
            <a:endParaRPr lang="en-GB" sz="6000" dirty="0"/>
          </a:p>
        </p:txBody>
      </p:sp>
      <p:sp>
        <p:nvSpPr>
          <p:cNvPr id="3" name="Subtitle 2"/>
          <p:cNvSpPr>
            <a:spLocks noGrp="1"/>
          </p:cNvSpPr>
          <p:nvPr>
            <p:ph type="subTitle" idx="1"/>
          </p:nvPr>
        </p:nvSpPr>
        <p:spPr/>
        <p:txBody>
          <a:bodyPr>
            <a:normAutofit/>
          </a:bodyPr>
          <a:lstStyle/>
          <a:p>
            <a:r>
              <a:rPr lang="en-GB" sz="2000" dirty="0">
                <a:effectLst>
                  <a:outerShdw blurRad="38100" dist="25400" dir="5400000" algn="ctr">
                    <a:srgbClr val="6E747A">
                      <a:alpha val="43000"/>
                    </a:srgbClr>
                  </a:outerShdw>
                </a:effectLst>
                <a:latin typeface="Baskerville Old Face" panose="02020602080505020303" pitchFamily="18" charset="0"/>
              </a:rPr>
              <a:t>Sentinus Team R&amp;D 2019-2020</a:t>
            </a:r>
            <a:br>
              <a:rPr lang="en-GB" sz="2000" dirty="0">
                <a:latin typeface="Baskerville Old Face" panose="02020602080505020303" pitchFamily="18" charset="0"/>
              </a:rPr>
            </a:br>
            <a:r>
              <a:rPr lang="en-GB" sz="2000" dirty="0">
                <a:effectLst>
                  <a:outerShdw blurRad="38100" dist="25400" dir="5400000" algn="ctr">
                    <a:srgbClr val="6E747A">
                      <a:alpha val="43000"/>
                    </a:srgbClr>
                  </a:outerShdw>
                </a:effectLst>
                <a:latin typeface="Baskerville Old Face" panose="02020602080505020303" pitchFamily="18" charset="0"/>
              </a:rPr>
              <a:t>Aquinas Grammar School</a:t>
            </a:r>
            <a:endParaRPr lang="en-GB" sz="2000" dirty="0">
              <a:latin typeface="Baskerville Old Face" panose="02020602080505020303" pitchFamily="18" charset="0"/>
            </a:endParaRPr>
          </a:p>
        </p:txBody>
      </p:sp>
      <p:pic>
        <p:nvPicPr>
          <p:cNvPr id="4" name="Picture 3"/>
          <p:cNvPicPr>
            <a:picLocks noChangeAspect="1"/>
          </p:cNvPicPr>
          <p:nvPr/>
        </p:nvPicPr>
        <p:blipFill>
          <a:blip r:embed="rId2"/>
          <a:stretch>
            <a:fillRect/>
          </a:stretch>
        </p:blipFill>
        <p:spPr>
          <a:xfrm>
            <a:off x="867101" y="252922"/>
            <a:ext cx="3935808" cy="883083"/>
          </a:xfrm>
          <a:prstGeom prst="rect">
            <a:avLst/>
          </a:prstGeom>
        </p:spPr>
      </p:pic>
    </p:spTree>
    <p:extLst>
      <p:ext uri="{BB962C8B-B14F-4D97-AF65-F5344CB8AC3E}">
        <p14:creationId xmlns:p14="http://schemas.microsoft.com/office/powerpoint/2010/main" val="1128090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158" y="563955"/>
            <a:ext cx="8596668" cy="1320800"/>
          </a:xfrm>
        </p:spPr>
        <p:txBody>
          <a:bodyPr>
            <a:normAutofit/>
          </a:bodyPr>
          <a:lstStyle/>
          <a:p>
            <a:r>
              <a:rPr lang="en-GB" sz="3200" dirty="0">
                <a:latin typeface="Baskerville Old Face" panose="02020602080505020303" pitchFamily="18" charset="0"/>
              </a:rPr>
              <a:t>Research &amp; Development</a:t>
            </a:r>
            <a:br>
              <a:rPr lang="en-GB" sz="3200" dirty="0">
                <a:latin typeface="Baskerville Old Face" panose="02020602080505020303" pitchFamily="18" charset="0"/>
              </a:rPr>
            </a:br>
            <a:r>
              <a:rPr lang="en-GB" sz="3200" dirty="0">
                <a:solidFill>
                  <a:srgbClr val="0070C0"/>
                </a:solidFill>
                <a:latin typeface="Baskerville Old Face" panose="02020602080505020303" pitchFamily="18" charset="0"/>
              </a:rPr>
              <a:t>-Final Product -</a:t>
            </a:r>
            <a:endParaRPr lang="en-GB" sz="3200" dirty="0"/>
          </a:p>
        </p:txBody>
      </p:sp>
      <p:sp>
        <p:nvSpPr>
          <p:cNvPr id="3" name="Content Placeholder 2"/>
          <p:cNvSpPr>
            <a:spLocks noGrp="1"/>
          </p:cNvSpPr>
          <p:nvPr>
            <p:ph idx="1"/>
          </p:nvPr>
        </p:nvSpPr>
        <p:spPr/>
        <p:txBody>
          <a:bodyPr/>
          <a:lstStyle/>
          <a:p>
            <a:r>
              <a:rPr lang="en-GB" dirty="0"/>
              <a:t>Due to Covid-19 our final product is locked in school and so we cannot get to it to get an image however it does work fully.</a:t>
            </a:r>
          </a:p>
          <a:p>
            <a:endParaRPr lang="en-GB" dirty="0"/>
          </a:p>
          <a:p>
            <a:r>
              <a:rPr lang="en-GB" dirty="0"/>
              <a:t>We apologise for this inconvenience.</a:t>
            </a:r>
          </a:p>
        </p:txBody>
      </p:sp>
      <p:pic>
        <p:nvPicPr>
          <p:cNvPr id="4" name="Picture 3"/>
          <p:cNvPicPr>
            <a:picLocks noChangeAspect="1"/>
          </p:cNvPicPr>
          <p:nvPr/>
        </p:nvPicPr>
        <p:blipFill>
          <a:blip r:embed="rId2"/>
          <a:stretch>
            <a:fillRect/>
          </a:stretch>
        </p:blipFill>
        <p:spPr>
          <a:xfrm>
            <a:off x="272315" y="147244"/>
            <a:ext cx="1505843" cy="1737511"/>
          </a:xfrm>
          <a:prstGeom prst="rect">
            <a:avLst/>
          </a:prstGeom>
        </p:spPr>
      </p:pic>
      <p:pic>
        <p:nvPicPr>
          <p:cNvPr id="5" name="Picture 4"/>
          <p:cNvPicPr>
            <a:picLocks noChangeAspect="1"/>
          </p:cNvPicPr>
          <p:nvPr/>
        </p:nvPicPr>
        <p:blipFill>
          <a:blip r:embed="rId3"/>
          <a:stretch>
            <a:fillRect/>
          </a:stretch>
        </p:blipFill>
        <p:spPr>
          <a:xfrm>
            <a:off x="6335830" y="662594"/>
            <a:ext cx="2855733" cy="706809"/>
          </a:xfrm>
          <a:prstGeom prst="rect">
            <a:avLst/>
          </a:prstGeom>
        </p:spPr>
      </p:pic>
    </p:spTree>
    <p:extLst>
      <p:ext uri="{BB962C8B-B14F-4D97-AF65-F5344CB8AC3E}">
        <p14:creationId xmlns:p14="http://schemas.microsoft.com/office/powerpoint/2010/main" val="2747017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8764" y="2404534"/>
            <a:ext cx="9208653" cy="1646302"/>
          </a:xfrm>
        </p:spPr>
        <p:txBody>
          <a:bodyPr/>
          <a:lstStyle/>
          <a:p>
            <a:r>
              <a:rPr lang="en-GB" sz="6000" dirty="0">
                <a:solidFill>
                  <a:srgbClr val="0070C0"/>
                </a:solidFill>
              </a:rPr>
              <a:t>Thank You For Your Time!</a:t>
            </a:r>
          </a:p>
        </p:txBody>
      </p:sp>
    </p:spTree>
    <p:extLst>
      <p:ext uri="{BB962C8B-B14F-4D97-AF65-F5344CB8AC3E}">
        <p14:creationId xmlns:p14="http://schemas.microsoft.com/office/powerpoint/2010/main" val="515075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158" y="609600"/>
            <a:ext cx="8596668" cy="591127"/>
          </a:xfrm>
        </p:spPr>
        <p:txBody>
          <a:bodyPr>
            <a:normAutofit fontScale="90000"/>
          </a:bodyPr>
          <a:lstStyle/>
          <a:p>
            <a:r>
              <a:rPr lang="en-GB" dirty="0">
                <a:latin typeface="Baskerville Old Face" panose="02020602080505020303" pitchFamily="18" charset="0"/>
              </a:rPr>
              <a:t>Introduction</a:t>
            </a:r>
            <a:br>
              <a:rPr lang="en-GB" dirty="0">
                <a:latin typeface="Baskerville Old Face" panose="02020602080505020303" pitchFamily="18" charset="0"/>
              </a:rPr>
            </a:br>
            <a:r>
              <a:rPr lang="en-GB" dirty="0">
                <a:latin typeface="Baskerville Old Face" panose="02020602080505020303" pitchFamily="18" charset="0"/>
              </a:rPr>
              <a:t>-</a:t>
            </a:r>
            <a:r>
              <a:rPr lang="en-GB" dirty="0">
                <a:solidFill>
                  <a:srgbClr val="0070C0"/>
                </a:solidFill>
                <a:latin typeface="Baskerville Old Face" panose="02020602080505020303" pitchFamily="18" charset="0"/>
              </a:rPr>
              <a:t>Our Team-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17310" y="1200727"/>
            <a:ext cx="3757974" cy="2818480"/>
          </a:xfrm>
        </p:spPr>
      </p:pic>
      <p:sp>
        <p:nvSpPr>
          <p:cNvPr id="5" name="TextBox 4"/>
          <p:cNvSpPr txBox="1"/>
          <p:nvPr/>
        </p:nvSpPr>
        <p:spPr>
          <a:xfrm>
            <a:off x="5929746" y="4147127"/>
            <a:ext cx="3333101" cy="1754326"/>
          </a:xfrm>
          <a:prstGeom prst="rect">
            <a:avLst/>
          </a:prstGeom>
          <a:noFill/>
        </p:spPr>
        <p:txBody>
          <a:bodyPr wrap="square" rtlCol="0">
            <a:spAutoFit/>
          </a:bodyPr>
          <a:lstStyle/>
          <a:p>
            <a:pPr algn="ctr"/>
            <a:r>
              <a:rPr lang="en-GB" dirty="0">
                <a:latin typeface="Baskerville Old Face" panose="02020602080505020303" pitchFamily="18" charset="0"/>
              </a:rPr>
              <a:t>-</a:t>
            </a:r>
            <a:r>
              <a:rPr lang="en-GB" b="1" dirty="0">
                <a:latin typeface="Baskerville Old Face" panose="02020602080505020303" pitchFamily="18" charset="0"/>
              </a:rPr>
              <a:t>From left to right-</a:t>
            </a:r>
          </a:p>
          <a:p>
            <a:pPr algn="ctr"/>
            <a:r>
              <a:rPr lang="en-GB" dirty="0">
                <a:solidFill>
                  <a:srgbClr val="002060"/>
                </a:solidFill>
                <a:latin typeface="Baskerville Old Face" panose="02020602080505020303" pitchFamily="18" charset="0"/>
              </a:rPr>
              <a:t>Laoise Kielty</a:t>
            </a:r>
          </a:p>
          <a:p>
            <a:pPr algn="ctr"/>
            <a:r>
              <a:rPr lang="en-GB" dirty="0">
                <a:solidFill>
                  <a:srgbClr val="002060"/>
                </a:solidFill>
                <a:latin typeface="Baskerville Old Face" panose="02020602080505020303" pitchFamily="18" charset="0"/>
              </a:rPr>
              <a:t>Andrew Farquharson</a:t>
            </a:r>
          </a:p>
          <a:p>
            <a:pPr algn="ctr"/>
            <a:r>
              <a:rPr lang="en-GB" dirty="0">
                <a:solidFill>
                  <a:srgbClr val="002060"/>
                </a:solidFill>
                <a:latin typeface="Baskerville Old Face" panose="02020602080505020303" pitchFamily="18" charset="0"/>
              </a:rPr>
              <a:t>Olivia Morrow</a:t>
            </a:r>
          </a:p>
          <a:p>
            <a:pPr algn="ctr"/>
            <a:r>
              <a:rPr lang="en-GB" dirty="0">
                <a:solidFill>
                  <a:srgbClr val="002060"/>
                </a:solidFill>
                <a:latin typeface="Baskerville Old Face" panose="02020602080505020303" pitchFamily="18" charset="0"/>
              </a:rPr>
              <a:t>Joseph McSorley</a:t>
            </a:r>
          </a:p>
          <a:p>
            <a:pPr algn="ctr"/>
            <a:r>
              <a:rPr lang="en-GB" dirty="0">
                <a:solidFill>
                  <a:srgbClr val="002060"/>
                </a:solidFill>
                <a:latin typeface="Baskerville Old Face" panose="02020602080505020303" pitchFamily="18" charset="0"/>
              </a:rPr>
              <a:t>Georgia Montgomery</a:t>
            </a:r>
          </a:p>
        </p:txBody>
      </p:sp>
      <p:pic>
        <p:nvPicPr>
          <p:cNvPr id="6" name="Picture 5"/>
          <p:cNvPicPr>
            <a:picLocks noChangeAspect="1"/>
          </p:cNvPicPr>
          <p:nvPr/>
        </p:nvPicPr>
        <p:blipFill>
          <a:blip r:embed="rId3"/>
          <a:stretch>
            <a:fillRect/>
          </a:stretch>
        </p:blipFill>
        <p:spPr>
          <a:xfrm>
            <a:off x="272315" y="147244"/>
            <a:ext cx="1505843" cy="1737511"/>
          </a:xfrm>
          <a:prstGeom prst="rect">
            <a:avLst/>
          </a:prstGeom>
        </p:spPr>
      </p:pic>
      <p:pic>
        <p:nvPicPr>
          <p:cNvPr id="8" name="Picture 7"/>
          <p:cNvPicPr>
            <a:picLocks noChangeAspect="1"/>
          </p:cNvPicPr>
          <p:nvPr/>
        </p:nvPicPr>
        <p:blipFill>
          <a:blip r:embed="rId4"/>
          <a:stretch>
            <a:fillRect/>
          </a:stretch>
        </p:blipFill>
        <p:spPr>
          <a:xfrm>
            <a:off x="1258421" y="4378036"/>
            <a:ext cx="3357586" cy="2086198"/>
          </a:xfrm>
          <a:prstGeom prst="rect">
            <a:avLst/>
          </a:prstGeom>
        </p:spPr>
      </p:pic>
      <p:sp>
        <p:nvSpPr>
          <p:cNvPr id="9" name="TextBox 8"/>
          <p:cNvSpPr txBox="1"/>
          <p:nvPr/>
        </p:nvSpPr>
        <p:spPr>
          <a:xfrm>
            <a:off x="1258421" y="1884755"/>
            <a:ext cx="3357586" cy="2831544"/>
          </a:xfrm>
          <a:prstGeom prst="rect">
            <a:avLst/>
          </a:prstGeom>
          <a:noFill/>
        </p:spPr>
        <p:txBody>
          <a:bodyPr wrap="square" rtlCol="0">
            <a:spAutoFit/>
          </a:bodyPr>
          <a:lstStyle/>
          <a:p>
            <a:pPr algn="ctr"/>
            <a:r>
              <a:rPr lang="en-US" sz="1600" dirty="0">
                <a:latin typeface="Baskerville Old Face" panose="02020602080505020303" pitchFamily="18" charset="0"/>
              </a:rPr>
              <a:t>Aquinas has founded a strong focus on academia, particularly STEM based subjects, and continues to promote them to students as an to opportunity to develop their problem solving and mathematical skills, as well as their interests in science and technology whilst also promoting interaction with fellow students through projects such as Sentinus .</a:t>
            </a:r>
          </a:p>
          <a:p>
            <a:endParaRPr lang="en-US" dirty="0">
              <a:latin typeface="Baskerville Old Face" panose="02020602080505020303" pitchFamily="18" charset="0"/>
            </a:endParaRPr>
          </a:p>
        </p:txBody>
      </p:sp>
    </p:spTree>
    <p:extLst>
      <p:ext uri="{BB962C8B-B14F-4D97-AF65-F5344CB8AC3E}">
        <p14:creationId xmlns:p14="http://schemas.microsoft.com/office/powerpoint/2010/main" val="3295651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158" y="651072"/>
            <a:ext cx="8596668" cy="914400"/>
          </a:xfrm>
        </p:spPr>
        <p:txBody>
          <a:bodyPr>
            <a:normAutofit fontScale="90000"/>
          </a:bodyPr>
          <a:lstStyle/>
          <a:p>
            <a:r>
              <a:rPr lang="en-GB" sz="3200" dirty="0">
                <a:latin typeface="Baskerville Old Face" panose="02020602080505020303" pitchFamily="18" charset="0"/>
              </a:rPr>
              <a:t>Introduction</a:t>
            </a:r>
            <a:br>
              <a:rPr lang="en-GB" sz="3200" dirty="0">
                <a:latin typeface="Baskerville Old Face" panose="02020602080505020303" pitchFamily="18" charset="0"/>
              </a:rPr>
            </a:br>
            <a:r>
              <a:rPr lang="en-GB" sz="3200" dirty="0">
                <a:solidFill>
                  <a:srgbClr val="002060"/>
                </a:solidFill>
                <a:latin typeface="Baskerville Old Face" panose="02020602080505020303" pitchFamily="18" charset="0"/>
              </a:rPr>
              <a:t>-Phoenix Natural Gas-</a:t>
            </a:r>
            <a:br>
              <a:rPr lang="en-GB" dirty="0">
                <a:latin typeface="Baskerville Old Face" panose="02020602080505020303" pitchFamily="18" charset="0"/>
              </a:rPr>
            </a:br>
            <a:endParaRPr lang="en-GB" dirty="0">
              <a:latin typeface="Baskerville Old Face" panose="02020602080505020303" pitchFamily="18" charset="0"/>
            </a:endParaRPr>
          </a:p>
        </p:txBody>
      </p:sp>
      <p:sp>
        <p:nvSpPr>
          <p:cNvPr id="3" name="Content Placeholder 2"/>
          <p:cNvSpPr>
            <a:spLocks noGrp="1"/>
          </p:cNvSpPr>
          <p:nvPr>
            <p:ph idx="1"/>
          </p:nvPr>
        </p:nvSpPr>
        <p:spPr>
          <a:xfrm>
            <a:off x="677334" y="2160589"/>
            <a:ext cx="6619393" cy="4480356"/>
          </a:xfrm>
        </p:spPr>
        <p:txBody>
          <a:bodyPr>
            <a:normAutofit/>
          </a:bodyPr>
          <a:lstStyle/>
          <a:p>
            <a:r>
              <a:rPr lang="en-US" dirty="0">
                <a:latin typeface="Baskerville Old Face" panose="02020602080505020303" pitchFamily="18" charset="0"/>
              </a:rPr>
              <a:t>Phoenix Natural Gas is the largest gas distribution business in Northern Ireland, being the owner and operator of the license for the distribution network in the Greater Belfast area. It was founded in 1996.</a:t>
            </a:r>
          </a:p>
          <a:p>
            <a:endParaRPr lang="en-US" dirty="0">
              <a:latin typeface="Baskerville Old Face" panose="02020602080505020303" pitchFamily="18" charset="0"/>
            </a:endParaRPr>
          </a:p>
          <a:p>
            <a:endParaRPr lang="en-US" dirty="0">
              <a:latin typeface="Baskerville Old Face" panose="02020602080505020303" pitchFamily="18" charset="0"/>
            </a:endParaRPr>
          </a:p>
          <a:p>
            <a:r>
              <a:rPr lang="en-US" dirty="0">
                <a:latin typeface="Baskerville Old Face" panose="02020602080505020303" pitchFamily="18" charset="0"/>
              </a:rPr>
              <a:t> Our link engineer from Phoenix Natural Gas explained the use or purge points in their pipe systems. Purge points are pipe nipples installed at strategic locations in the piping system for the purpose of introducing or removing nitrogen and natural gas at various stages of the process. </a:t>
            </a:r>
          </a:p>
          <a:p>
            <a:r>
              <a:rPr lang="en-US" dirty="0">
                <a:latin typeface="Baskerville Old Face" panose="02020602080505020303" pitchFamily="18" charset="0"/>
              </a:rPr>
              <a:t>Phoenix Gas uses purge valves to let the air out of their gas pipes, these can be strenuous to open and require multiple tools. </a:t>
            </a:r>
            <a:endParaRPr lang="en-GB" dirty="0">
              <a:latin typeface="Baskerville Old Face" panose="02020602080505020303" pitchFamily="18" charset="0"/>
            </a:endParaRPr>
          </a:p>
        </p:txBody>
      </p:sp>
      <p:pic>
        <p:nvPicPr>
          <p:cNvPr id="4" name="Picture 3"/>
          <p:cNvPicPr>
            <a:picLocks noChangeAspect="1"/>
          </p:cNvPicPr>
          <p:nvPr/>
        </p:nvPicPr>
        <p:blipFill>
          <a:blip r:embed="rId2"/>
          <a:stretch>
            <a:fillRect/>
          </a:stretch>
        </p:blipFill>
        <p:spPr>
          <a:xfrm>
            <a:off x="272315" y="147244"/>
            <a:ext cx="1505843" cy="1737511"/>
          </a:xfrm>
          <a:prstGeom prst="rect">
            <a:avLst/>
          </a:prstGeom>
        </p:spPr>
      </p:pic>
      <p:pic>
        <p:nvPicPr>
          <p:cNvPr id="5" name="Picture 4"/>
          <p:cNvPicPr>
            <a:picLocks noChangeAspect="1"/>
          </p:cNvPicPr>
          <p:nvPr/>
        </p:nvPicPr>
        <p:blipFill>
          <a:blip r:embed="rId3"/>
          <a:stretch>
            <a:fillRect/>
          </a:stretch>
        </p:blipFill>
        <p:spPr>
          <a:xfrm>
            <a:off x="6699443" y="2113674"/>
            <a:ext cx="3214857" cy="2462662"/>
          </a:xfrm>
          <a:prstGeom prst="rect">
            <a:avLst/>
          </a:prstGeom>
        </p:spPr>
      </p:pic>
      <p:pic>
        <p:nvPicPr>
          <p:cNvPr id="6" name="Picture 5"/>
          <p:cNvPicPr>
            <a:picLocks noChangeAspect="1"/>
          </p:cNvPicPr>
          <p:nvPr/>
        </p:nvPicPr>
        <p:blipFill>
          <a:blip r:embed="rId4"/>
          <a:stretch>
            <a:fillRect/>
          </a:stretch>
        </p:blipFill>
        <p:spPr>
          <a:xfrm>
            <a:off x="1062182" y="3345005"/>
            <a:ext cx="2855733" cy="706809"/>
          </a:xfrm>
          <a:prstGeom prst="rect">
            <a:avLst/>
          </a:prstGeom>
        </p:spPr>
      </p:pic>
    </p:spTree>
    <p:extLst>
      <p:ext uri="{BB962C8B-B14F-4D97-AF65-F5344CB8AC3E}">
        <p14:creationId xmlns:p14="http://schemas.microsoft.com/office/powerpoint/2010/main" val="165531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158" y="563955"/>
            <a:ext cx="8596668" cy="1320800"/>
          </a:xfrm>
        </p:spPr>
        <p:txBody>
          <a:bodyPr>
            <a:normAutofit/>
          </a:bodyPr>
          <a:lstStyle/>
          <a:p>
            <a:r>
              <a:rPr lang="en-GB" sz="3200" dirty="0">
                <a:latin typeface="Baskerville Old Face" panose="02020602080505020303" pitchFamily="18" charset="0"/>
              </a:rPr>
              <a:t>Aims &amp; Objectives</a:t>
            </a:r>
            <a:br>
              <a:rPr lang="en-GB" sz="3200" dirty="0">
                <a:latin typeface="Baskerville Old Face" panose="02020602080505020303" pitchFamily="18" charset="0"/>
              </a:rPr>
            </a:br>
            <a:r>
              <a:rPr lang="en-GB" sz="3200" dirty="0">
                <a:solidFill>
                  <a:srgbClr val="002060"/>
                </a:solidFill>
                <a:latin typeface="Baskerville Old Face" panose="02020602080505020303" pitchFamily="18" charset="0"/>
              </a:rPr>
              <a:t>-The problem-</a:t>
            </a:r>
            <a:endParaRPr lang="en-GB" sz="3200" dirty="0">
              <a:latin typeface="Baskerville Old Face" panose="02020602080505020303" pitchFamily="18" charset="0"/>
            </a:endParaRPr>
          </a:p>
        </p:txBody>
      </p:sp>
      <p:sp>
        <p:nvSpPr>
          <p:cNvPr id="3" name="Content Placeholder 2"/>
          <p:cNvSpPr>
            <a:spLocks noGrp="1"/>
          </p:cNvSpPr>
          <p:nvPr>
            <p:ph idx="1"/>
          </p:nvPr>
        </p:nvSpPr>
        <p:spPr>
          <a:xfrm>
            <a:off x="4861514" y="1884754"/>
            <a:ext cx="4551034" cy="2410021"/>
          </a:xfrm>
        </p:spPr>
        <p:txBody>
          <a:bodyPr>
            <a:normAutofit/>
          </a:bodyPr>
          <a:lstStyle/>
          <a:p>
            <a:r>
              <a:rPr lang="en-GB" dirty="0">
                <a:latin typeface="Baskerville Old Face" panose="02020602080505020303" pitchFamily="18" charset="0"/>
              </a:rPr>
              <a:t>We must design a mechanism which can be used to loosen and release the uppermost nut in a one-inch ball valve which is used as a purge point in the pipe network.  This valve is situated underground in an inspection chamber [20 -30cm below ground] which has a variety of accessibility issues. </a:t>
            </a:r>
          </a:p>
          <a:p>
            <a:endParaRPr lang="en-GB" dirty="0"/>
          </a:p>
        </p:txBody>
      </p:sp>
      <p:pic>
        <p:nvPicPr>
          <p:cNvPr id="4" name="Picture 3"/>
          <p:cNvPicPr>
            <a:picLocks noChangeAspect="1"/>
          </p:cNvPicPr>
          <p:nvPr/>
        </p:nvPicPr>
        <p:blipFill>
          <a:blip r:embed="rId2"/>
          <a:stretch>
            <a:fillRect/>
          </a:stretch>
        </p:blipFill>
        <p:spPr>
          <a:xfrm>
            <a:off x="272315" y="147244"/>
            <a:ext cx="1505843" cy="1737511"/>
          </a:xfrm>
          <a:prstGeom prst="rect">
            <a:avLst/>
          </a:prstGeom>
        </p:spPr>
      </p:pic>
      <p:pic>
        <p:nvPicPr>
          <p:cNvPr id="6" name="Picture 5"/>
          <p:cNvPicPr>
            <a:picLocks noChangeAspect="1"/>
          </p:cNvPicPr>
          <p:nvPr/>
        </p:nvPicPr>
        <p:blipFill rotWithShape="1">
          <a:blip r:embed="rId3"/>
          <a:srcRect l="33039" r="38501"/>
          <a:stretch/>
        </p:blipFill>
        <p:spPr>
          <a:xfrm>
            <a:off x="2406338" y="1884755"/>
            <a:ext cx="2127019" cy="2481736"/>
          </a:xfrm>
          <a:prstGeom prst="rect">
            <a:avLst/>
          </a:prstGeom>
        </p:spPr>
      </p:pic>
      <p:sp>
        <p:nvSpPr>
          <p:cNvPr id="9" name="Rectangle 8"/>
          <p:cNvSpPr/>
          <p:nvPr/>
        </p:nvSpPr>
        <p:spPr>
          <a:xfrm>
            <a:off x="775854" y="4810128"/>
            <a:ext cx="4544291" cy="1754326"/>
          </a:xfrm>
          <a:prstGeom prst="rect">
            <a:avLst/>
          </a:prstGeom>
        </p:spPr>
        <p:txBody>
          <a:bodyPr wrap="square">
            <a:spAutoFit/>
          </a:bodyPr>
          <a:lstStyle/>
          <a:p>
            <a:r>
              <a:rPr lang="en-US" b="1" dirty="0">
                <a:latin typeface="Baskerville Old Face" panose="02020602080505020303" pitchFamily="18" charset="0"/>
              </a:rPr>
              <a:t>Current Solution</a:t>
            </a:r>
          </a:p>
          <a:p>
            <a:r>
              <a:rPr lang="en-US" dirty="0">
                <a:latin typeface="Baskerville Old Face" panose="02020602080505020303" pitchFamily="18" charset="0"/>
              </a:rPr>
              <a:t>Two wrenches are currently used to unlock the purge value</a:t>
            </a:r>
          </a:p>
          <a:p>
            <a:r>
              <a:rPr lang="en-US" dirty="0">
                <a:latin typeface="Baskerville Old Face" panose="02020602080505020303" pitchFamily="18" charset="0"/>
              </a:rPr>
              <a:t>We need to create an easy to use tool which will replace their current mechanism and which requires minimal effort to use by the operator.</a:t>
            </a:r>
            <a:endParaRPr lang="en-GB" dirty="0">
              <a:latin typeface="Baskerville Old Face" panose="02020602080505020303" pitchFamily="18" charset="0"/>
            </a:endParaRPr>
          </a:p>
        </p:txBody>
      </p:sp>
      <p:sp>
        <p:nvSpPr>
          <p:cNvPr id="10" name="TextBox 9"/>
          <p:cNvSpPr txBox="1"/>
          <p:nvPr/>
        </p:nvSpPr>
        <p:spPr>
          <a:xfrm>
            <a:off x="628073" y="2032000"/>
            <a:ext cx="1450109" cy="369332"/>
          </a:xfrm>
          <a:prstGeom prst="rect">
            <a:avLst/>
          </a:prstGeom>
          <a:noFill/>
        </p:spPr>
        <p:txBody>
          <a:bodyPr wrap="square" rtlCol="0">
            <a:spAutoFit/>
          </a:bodyPr>
          <a:lstStyle/>
          <a:p>
            <a:r>
              <a:rPr lang="en-GB" b="1" dirty="0">
                <a:solidFill>
                  <a:srgbClr val="0070C0"/>
                </a:solidFill>
                <a:latin typeface="Baskerville Old Face" panose="02020602080505020303" pitchFamily="18" charset="0"/>
              </a:rPr>
              <a:t>Purge Point </a:t>
            </a:r>
          </a:p>
        </p:txBody>
      </p:sp>
      <p:pic>
        <p:nvPicPr>
          <p:cNvPr id="11" name="Picture 10"/>
          <p:cNvPicPr>
            <a:picLocks noChangeAspect="1"/>
          </p:cNvPicPr>
          <p:nvPr/>
        </p:nvPicPr>
        <p:blipFill>
          <a:blip r:embed="rId4"/>
          <a:stretch>
            <a:fillRect/>
          </a:stretch>
        </p:blipFill>
        <p:spPr>
          <a:xfrm>
            <a:off x="6335830" y="662594"/>
            <a:ext cx="2855733" cy="706809"/>
          </a:xfrm>
          <a:prstGeom prst="rect">
            <a:avLst/>
          </a:prstGeom>
        </p:spPr>
      </p:pic>
      <p:cxnSp>
        <p:nvCxnSpPr>
          <p:cNvPr id="13" name="Straight Arrow Connector 12"/>
          <p:cNvCxnSpPr/>
          <p:nvPr/>
        </p:nvCxnSpPr>
        <p:spPr>
          <a:xfrm>
            <a:off x="1884218" y="2216666"/>
            <a:ext cx="52212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flipV="1">
            <a:off x="1884218" y="2115127"/>
            <a:ext cx="1958109" cy="85490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0194" y="2664568"/>
            <a:ext cx="1611903" cy="830997"/>
          </a:xfrm>
          <a:prstGeom prst="rect">
            <a:avLst/>
          </a:prstGeom>
          <a:noFill/>
        </p:spPr>
        <p:txBody>
          <a:bodyPr wrap="square" rtlCol="0">
            <a:spAutoFit/>
          </a:bodyPr>
          <a:lstStyle/>
          <a:p>
            <a:r>
              <a:rPr lang="en-GB" sz="1600" b="1" dirty="0">
                <a:solidFill>
                  <a:srgbClr val="0070C0"/>
                </a:solidFill>
                <a:latin typeface="Baskerville Old Face" panose="02020602080505020303" pitchFamily="18" charset="0"/>
              </a:rPr>
              <a:t>Nut that must be removed with mechanism</a:t>
            </a:r>
          </a:p>
        </p:txBody>
      </p:sp>
      <p:cxnSp>
        <p:nvCxnSpPr>
          <p:cNvPr id="20" name="Straight Arrow Connector 19"/>
          <p:cNvCxnSpPr/>
          <p:nvPr/>
        </p:nvCxnSpPr>
        <p:spPr>
          <a:xfrm flipV="1">
            <a:off x="1884218" y="3694545"/>
            <a:ext cx="1717964" cy="18472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450193" y="3577291"/>
            <a:ext cx="1611903" cy="1077218"/>
          </a:xfrm>
          <a:prstGeom prst="rect">
            <a:avLst/>
          </a:prstGeom>
          <a:noFill/>
        </p:spPr>
        <p:txBody>
          <a:bodyPr wrap="square" rtlCol="0">
            <a:spAutoFit/>
          </a:bodyPr>
          <a:lstStyle/>
          <a:p>
            <a:r>
              <a:rPr lang="en-GB" sz="1600" b="1" dirty="0">
                <a:solidFill>
                  <a:srgbClr val="0070C0"/>
                </a:solidFill>
                <a:latin typeface="Baskerville Old Face" panose="02020602080505020303" pitchFamily="18" charset="0"/>
              </a:rPr>
              <a:t>Connection to pipe network, usually situated underground.</a:t>
            </a:r>
          </a:p>
        </p:txBody>
      </p:sp>
      <p:pic>
        <p:nvPicPr>
          <p:cNvPr id="22" name="Picture 21" descr="Image result for adjustable wrench">
            <a:hlinkClick r:id="rId5" tgtFrame="&quot;_blank&quo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20145" y="4654509"/>
            <a:ext cx="1670050" cy="1686832"/>
          </a:xfrm>
          <a:prstGeom prst="rect">
            <a:avLst/>
          </a:prstGeom>
          <a:noFill/>
          <a:ln>
            <a:noFill/>
          </a:ln>
        </p:spPr>
      </p:pic>
      <p:pic>
        <p:nvPicPr>
          <p:cNvPr id="23" name="Picture 22"/>
          <p:cNvPicPr>
            <a:picLocks noChangeAspect="1"/>
          </p:cNvPicPr>
          <p:nvPr/>
        </p:nvPicPr>
        <p:blipFill rotWithShape="1">
          <a:blip r:embed="rId7"/>
          <a:srcRect b="15519"/>
          <a:stretch/>
        </p:blipFill>
        <p:spPr>
          <a:xfrm>
            <a:off x="6760410" y="4810128"/>
            <a:ext cx="2300748" cy="850364"/>
          </a:xfrm>
          <a:prstGeom prst="rect">
            <a:avLst/>
          </a:prstGeom>
        </p:spPr>
      </p:pic>
    </p:spTree>
    <p:extLst>
      <p:ext uri="{BB962C8B-B14F-4D97-AF65-F5344CB8AC3E}">
        <p14:creationId xmlns:p14="http://schemas.microsoft.com/office/powerpoint/2010/main" val="184560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158" y="563955"/>
            <a:ext cx="8596668" cy="1320800"/>
          </a:xfrm>
        </p:spPr>
        <p:txBody>
          <a:bodyPr>
            <a:normAutofit/>
          </a:bodyPr>
          <a:lstStyle/>
          <a:p>
            <a:r>
              <a:rPr lang="en-GB" sz="3200" dirty="0">
                <a:latin typeface="Baskerville Old Face" panose="02020602080505020303" pitchFamily="18" charset="0"/>
              </a:rPr>
              <a:t>Research &amp; Development</a:t>
            </a:r>
            <a:br>
              <a:rPr lang="en-GB" sz="3200" dirty="0">
                <a:latin typeface="Baskerville Old Face" panose="02020602080505020303" pitchFamily="18" charset="0"/>
              </a:rPr>
            </a:br>
            <a:r>
              <a:rPr lang="en-GB" sz="3200" dirty="0">
                <a:solidFill>
                  <a:srgbClr val="0070C0"/>
                </a:solidFill>
                <a:latin typeface="Baskerville Old Face" panose="02020602080505020303" pitchFamily="18" charset="0"/>
              </a:rPr>
              <a:t>-Site Visit &amp; Initial research-</a:t>
            </a:r>
          </a:p>
        </p:txBody>
      </p:sp>
      <p:sp>
        <p:nvSpPr>
          <p:cNvPr id="3" name="Content Placeholder 2"/>
          <p:cNvSpPr>
            <a:spLocks noGrp="1"/>
          </p:cNvSpPr>
          <p:nvPr>
            <p:ph idx="1"/>
          </p:nvPr>
        </p:nvSpPr>
        <p:spPr/>
        <p:txBody>
          <a:bodyPr/>
          <a:lstStyle/>
          <a:p>
            <a:r>
              <a:rPr lang="en-GB" dirty="0">
                <a:latin typeface="Baskerville Old Face" panose="02020602080505020303" pitchFamily="18" charset="0"/>
              </a:rPr>
              <a:t>On the 8</a:t>
            </a:r>
            <a:r>
              <a:rPr lang="en-GB" baseline="30000" dirty="0">
                <a:latin typeface="Baskerville Old Face" panose="02020602080505020303" pitchFamily="18" charset="0"/>
              </a:rPr>
              <a:t>th</a:t>
            </a:r>
            <a:r>
              <a:rPr lang="en-GB" dirty="0">
                <a:latin typeface="Baskerville Old Face" panose="02020602080505020303" pitchFamily="18" charset="0"/>
              </a:rPr>
              <a:t> of November we visited Phoenix Gas headquarters, where we were given an incite into the work of the corporation and a personal look at their current solutions to the purge point problem.</a:t>
            </a:r>
          </a:p>
          <a:p>
            <a:r>
              <a:rPr lang="en-GB" dirty="0">
                <a:latin typeface="Baskerville Old Face" panose="02020602080505020303" pitchFamily="18" charset="0"/>
              </a:rPr>
              <a:t>We went to a worksite at Ormeau Park to see the purge point in an everyday scenario, this helped the team envision and help build on our possible solutions more clearly as we could see the reality of the accessibility issues.</a:t>
            </a:r>
          </a:p>
        </p:txBody>
      </p:sp>
      <p:pic>
        <p:nvPicPr>
          <p:cNvPr id="4" name="Picture 3"/>
          <p:cNvPicPr>
            <a:picLocks noChangeAspect="1"/>
          </p:cNvPicPr>
          <p:nvPr/>
        </p:nvPicPr>
        <p:blipFill>
          <a:blip r:embed="rId2"/>
          <a:stretch>
            <a:fillRect/>
          </a:stretch>
        </p:blipFill>
        <p:spPr>
          <a:xfrm>
            <a:off x="272315" y="147244"/>
            <a:ext cx="1505843" cy="1737511"/>
          </a:xfrm>
          <a:prstGeom prst="rect">
            <a:avLst/>
          </a:prstGeom>
        </p:spPr>
      </p:pic>
      <p:pic>
        <p:nvPicPr>
          <p:cNvPr id="5" name="Picture 4"/>
          <p:cNvPicPr>
            <a:picLocks noChangeAspect="1"/>
          </p:cNvPicPr>
          <p:nvPr/>
        </p:nvPicPr>
        <p:blipFill>
          <a:blip r:embed="rId3"/>
          <a:stretch>
            <a:fillRect/>
          </a:stretch>
        </p:blipFill>
        <p:spPr>
          <a:xfrm>
            <a:off x="1025236" y="4317954"/>
            <a:ext cx="5437904" cy="1805755"/>
          </a:xfrm>
          <a:prstGeom prst="rect">
            <a:avLst/>
          </a:prstGeom>
        </p:spPr>
      </p:pic>
    </p:spTree>
    <p:extLst>
      <p:ext uri="{BB962C8B-B14F-4D97-AF65-F5344CB8AC3E}">
        <p14:creationId xmlns:p14="http://schemas.microsoft.com/office/powerpoint/2010/main" val="1817695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158" y="563955"/>
            <a:ext cx="8596668" cy="1320800"/>
          </a:xfrm>
        </p:spPr>
        <p:txBody>
          <a:bodyPr/>
          <a:lstStyle/>
          <a:p>
            <a:r>
              <a:rPr lang="en-GB" sz="3200" dirty="0">
                <a:latin typeface="Baskerville Old Face" panose="02020602080505020303" pitchFamily="18" charset="0"/>
              </a:rPr>
              <a:t>Research &amp; Development</a:t>
            </a:r>
            <a:br>
              <a:rPr lang="en-GB" dirty="0">
                <a:latin typeface="Baskerville Old Face" panose="02020602080505020303" pitchFamily="18" charset="0"/>
              </a:rPr>
            </a:br>
            <a:r>
              <a:rPr lang="en-GB" sz="3200" dirty="0">
                <a:solidFill>
                  <a:srgbClr val="0070C0"/>
                </a:solidFill>
                <a:latin typeface="Baskerville Old Face" panose="02020602080505020303" pitchFamily="18" charset="0"/>
              </a:rPr>
              <a:t>-Initial Ideas-</a:t>
            </a:r>
            <a:endParaRPr lang="en-GB" dirty="0">
              <a:latin typeface="Baskerville Old Face" panose="02020602080505020303" pitchFamily="18" charset="0"/>
            </a:endParaRPr>
          </a:p>
        </p:txBody>
      </p:sp>
      <p:pic>
        <p:nvPicPr>
          <p:cNvPr id="4" name="Picture 3"/>
          <p:cNvPicPr>
            <a:picLocks noChangeAspect="1"/>
          </p:cNvPicPr>
          <p:nvPr/>
        </p:nvPicPr>
        <p:blipFill>
          <a:blip r:embed="rId2"/>
          <a:stretch>
            <a:fillRect/>
          </a:stretch>
        </p:blipFill>
        <p:spPr>
          <a:xfrm>
            <a:off x="272315" y="147244"/>
            <a:ext cx="1505843" cy="1737511"/>
          </a:xfrm>
          <a:prstGeom prst="rect">
            <a:avLst/>
          </a:prstGeom>
        </p:spPr>
      </p:pic>
      <p:sp>
        <p:nvSpPr>
          <p:cNvPr id="5" name="TextBox 4"/>
          <p:cNvSpPr txBox="1"/>
          <p:nvPr/>
        </p:nvSpPr>
        <p:spPr>
          <a:xfrm>
            <a:off x="184729" y="1745672"/>
            <a:ext cx="3509818" cy="2554545"/>
          </a:xfrm>
          <a:prstGeom prst="rect">
            <a:avLst/>
          </a:prstGeom>
          <a:noFill/>
        </p:spPr>
        <p:txBody>
          <a:bodyPr wrap="square" rtlCol="0">
            <a:spAutoFit/>
          </a:bodyPr>
          <a:lstStyle/>
          <a:p>
            <a:r>
              <a:rPr lang="en-US" sz="1600" dirty="0">
                <a:latin typeface="Baskerville Old Face" panose="02020602080505020303" pitchFamily="18" charset="0"/>
              </a:rPr>
              <a:t>Our first thoughts involved two separate parts. The first part involves a long metal pipe (at least 20-30cm long), with an adjustable wrench at the bottom. The wrench can be adjusted to suit the different sizes of purge point used. Ideally, the wrench could be tightened to provide a strong grip to prevent the purge point from possibly moving during usage.</a:t>
            </a:r>
            <a:endParaRPr lang="en-GB" sz="1600" dirty="0">
              <a:latin typeface="Baskerville Old Face" panose="02020602080505020303" pitchFamily="18" charset="0"/>
            </a:endParaRPr>
          </a:p>
        </p:txBody>
      </p:sp>
      <p:grpSp>
        <p:nvGrpSpPr>
          <p:cNvPr id="6" name="Group 5"/>
          <p:cNvGrpSpPr/>
          <p:nvPr/>
        </p:nvGrpSpPr>
        <p:grpSpPr>
          <a:xfrm>
            <a:off x="1644072" y="4128655"/>
            <a:ext cx="1865746" cy="2494021"/>
            <a:chOff x="0" y="0"/>
            <a:chExt cx="2947035" cy="4039235"/>
          </a:xfrm>
        </p:grpSpPr>
        <p:pic>
          <p:nvPicPr>
            <p:cNvPr id="7" name="Picture 6" descr="Image result for purge point gas&quot;"/>
            <p:cNvPicPr>
              <a:picLocks noChangeAspect="1"/>
            </p:cNvPicPr>
            <p:nvPr/>
          </p:nvPicPr>
          <p:blipFill rotWithShape="1">
            <a:blip r:embed="rId3">
              <a:extLst>
                <a:ext uri="{28A0092B-C50C-407E-A947-70E740481C1C}">
                  <a14:useLocalDpi xmlns:a14="http://schemas.microsoft.com/office/drawing/2010/main" val="0"/>
                </a:ext>
              </a:extLst>
            </a:blip>
            <a:srcRect t="1" b="30013"/>
            <a:stretch/>
          </p:blipFill>
          <p:spPr bwMode="auto">
            <a:xfrm>
              <a:off x="0" y="0"/>
              <a:ext cx="2947035" cy="4039235"/>
            </a:xfrm>
            <a:prstGeom prst="rect">
              <a:avLst/>
            </a:prstGeom>
            <a:noFill/>
            <a:ln>
              <a:noFill/>
            </a:ln>
            <a:extLst>
              <a:ext uri="{53640926-AAD7-44D8-BBD7-CCE9431645EC}">
                <a14:shadowObscured xmlns:a14="http://schemas.microsoft.com/office/drawing/2010/main"/>
              </a:ext>
            </a:extLst>
          </p:spPr>
        </p:pic>
        <p:grpSp>
          <p:nvGrpSpPr>
            <p:cNvPr id="8" name="Group 7"/>
            <p:cNvGrpSpPr/>
            <p:nvPr/>
          </p:nvGrpSpPr>
          <p:grpSpPr>
            <a:xfrm>
              <a:off x="1576552" y="31531"/>
              <a:ext cx="956945" cy="3172370"/>
              <a:chOff x="0" y="0"/>
              <a:chExt cx="753858" cy="2267664"/>
            </a:xfrm>
          </p:grpSpPr>
          <p:sp>
            <p:nvSpPr>
              <p:cNvPr id="9" name="Rectangle 8"/>
              <p:cNvSpPr/>
              <p:nvPr/>
            </p:nvSpPr>
            <p:spPr>
              <a:xfrm>
                <a:off x="293370" y="215265"/>
                <a:ext cx="460375" cy="58803"/>
              </a:xfrm>
              <a:prstGeom prst="rect">
                <a:avLst/>
              </a:prstGeom>
              <a:solidFill>
                <a:srgbClr val="E7E6E6">
                  <a:lumMod val="75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10" name="Group 9"/>
              <p:cNvGrpSpPr/>
              <p:nvPr/>
            </p:nvGrpSpPr>
            <p:grpSpPr>
              <a:xfrm>
                <a:off x="0" y="0"/>
                <a:ext cx="753858" cy="2267664"/>
                <a:chOff x="0" y="0"/>
                <a:chExt cx="753858" cy="2267664"/>
              </a:xfrm>
            </p:grpSpPr>
            <p:sp>
              <p:nvSpPr>
                <p:cNvPr id="11" name="Rectangle 10"/>
                <p:cNvSpPr/>
                <p:nvPr/>
              </p:nvSpPr>
              <p:spPr>
                <a:xfrm>
                  <a:off x="639166" y="215237"/>
                  <a:ext cx="114300" cy="2047593"/>
                </a:xfrm>
                <a:prstGeom prst="rect">
                  <a:avLst/>
                </a:prstGeom>
                <a:solidFill>
                  <a:srgbClr val="E7E6E6">
                    <a:lumMod val="75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 name="Rectangle 11"/>
                <p:cNvSpPr/>
                <p:nvPr/>
              </p:nvSpPr>
              <p:spPr>
                <a:xfrm>
                  <a:off x="311898" y="2129790"/>
                  <a:ext cx="441960" cy="133350"/>
                </a:xfrm>
                <a:prstGeom prst="rect">
                  <a:avLst/>
                </a:prstGeom>
                <a:solidFill>
                  <a:srgbClr val="E7E6E6">
                    <a:lumMod val="75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 name="Moon 12"/>
                <p:cNvSpPr/>
                <p:nvPr/>
              </p:nvSpPr>
              <p:spPr>
                <a:xfrm rot="16624751">
                  <a:off x="109968" y="1878330"/>
                  <a:ext cx="279366" cy="499302"/>
                </a:xfrm>
                <a:prstGeom prst="moon">
                  <a:avLst/>
                </a:prstGeom>
                <a:solidFill>
                  <a:srgbClr val="E7E6E6">
                    <a:lumMod val="75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 name="Rectangle 13"/>
                <p:cNvSpPr/>
                <p:nvPr/>
              </p:nvSpPr>
              <p:spPr>
                <a:xfrm>
                  <a:off x="292848" y="76200"/>
                  <a:ext cx="121920" cy="1436370"/>
                </a:xfrm>
                <a:prstGeom prst="rect">
                  <a:avLst/>
                </a:prstGeom>
                <a:solidFill>
                  <a:srgbClr val="E7E6E6">
                    <a:lumMod val="75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 name="Moon 14"/>
                <p:cNvSpPr/>
                <p:nvPr/>
              </p:nvSpPr>
              <p:spPr>
                <a:xfrm rot="16624751">
                  <a:off x="209028" y="1183005"/>
                  <a:ext cx="279366" cy="499302"/>
                </a:xfrm>
                <a:prstGeom prst="moon">
                  <a:avLst/>
                </a:prstGeom>
                <a:solidFill>
                  <a:srgbClr val="E7E6E6">
                    <a:lumMod val="75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09968" y="0"/>
                  <a:ext cx="502920" cy="140970"/>
                </a:xfrm>
                <a:prstGeom prst="ellipse">
                  <a:avLst/>
                </a:prstGeom>
                <a:solidFill>
                  <a:srgbClr val="E7E6E6">
                    <a:lumMod val="75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 name="U-Turn Arrow 16"/>
                <p:cNvSpPr/>
                <p:nvPr/>
              </p:nvSpPr>
              <p:spPr>
                <a:xfrm>
                  <a:off x="294753" y="36195"/>
                  <a:ext cx="133350" cy="70485"/>
                </a:xfrm>
                <a:prstGeom prst="uturnArrow">
                  <a:avLst/>
                </a:prstGeom>
                <a:solidFill>
                  <a:srgbClr val="E7E6E6">
                    <a:lumMod val="75000"/>
                  </a:srgbClr>
                </a:solid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cxnSp>
        <p:nvCxnSpPr>
          <p:cNvPr id="19" name="Straight Arrow Connector 18"/>
          <p:cNvCxnSpPr/>
          <p:nvPr/>
        </p:nvCxnSpPr>
        <p:spPr>
          <a:xfrm>
            <a:off x="526473" y="4300217"/>
            <a:ext cx="932872" cy="14263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0" name="Picture 19"/>
          <p:cNvPicPr>
            <a:picLocks noChangeAspect="1"/>
          </p:cNvPicPr>
          <p:nvPr/>
        </p:nvPicPr>
        <p:blipFill rotWithShape="1">
          <a:blip r:embed="rId4"/>
          <a:srcRect r="75026" b="13063"/>
          <a:stretch/>
        </p:blipFill>
        <p:spPr>
          <a:xfrm>
            <a:off x="3883080" y="1380532"/>
            <a:ext cx="1539322" cy="1711954"/>
          </a:xfrm>
          <a:prstGeom prst="rect">
            <a:avLst/>
          </a:prstGeom>
        </p:spPr>
      </p:pic>
      <p:pic>
        <p:nvPicPr>
          <p:cNvPr id="21" name="Picture 20"/>
          <p:cNvPicPr>
            <a:picLocks noChangeAspect="1"/>
          </p:cNvPicPr>
          <p:nvPr/>
        </p:nvPicPr>
        <p:blipFill rotWithShape="1">
          <a:blip r:embed="rId4"/>
          <a:srcRect l="62962"/>
          <a:stretch/>
        </p:blipFill>
        <p:spPr>
          <a:xfrm>
            <a:off x="4994527" y="2328604"/>
            <a:ext cx="1609883" cy="1388680"/>
          </a:xfrm>
          <a:prstGeom prst="rect">
            <a:avLst/>
          </a:prstGeom>
        </p:spPr>
      </p:pic>
      <p:cxnSp>
        <p:nvCxnSpPr>
          <p:cNvPr id="23" name="Straight Arrow Connector 22"/>
          <p:cNvCxnSpPr/>
          <p:nvPr/>
        </p:nvCxnSpPr>
        <p:spPr>
          <a:xfrm flipV="1">
            <a:off x="3694547" y="3398982"/>
            <a:ext cx="711198" cy="18194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275482" y="3674553"/>
            <a:ext cx="1828800" cy="2677656"/>
          </a:xfrm>
          <a:prstGeom prst="rect">
            <a:avLst/>
          </a:prstGeom>
          <a:noFill/>
        </p:spPr>
        <p:txBody>
          <a:bodyPr wrap="square" rtlCol="0">
            <a:spAutoFit/>
          </a:bodyPr>
          <a:lstStyle/>
          <a:p>
            <a:r>
              <a:rPr lang="en-US" sz="1400" dirty="0">
                <a:latin typeface="Baskerville Old Face" panose="02020602080505020303" pitchFamily="18" charset="0"/>
              </a:rPr>
              <a:t>The parts shown was an initial idea to secure the bottom part of the valve whilst the top is being removed, The arm will be connected to this part at a perpendicular angle. The head of the part is adjustable as the valve comes in different sizes. </a:t>
            </a:r>
            <a:endParaRPr lang="en-GB" sz="1400" dirty="0">
              <a:latin typeface="Baskerville Old Face" panose="02020602080505020303" pitchFamily="18" charset="0"/>
            </a:endParaRPr>
          </a:p>
        </p:txBody>
      </p:sp>
      <p:sp>
        <p:nvSpPr>
          <p:cNvPr id="27" name="TextBox 26"/>
          <p:cNvSpPr txBox="1"/>
          <p:nvPr/>
        </p:nvSpPr>
        <p:spPr>
          <a:xfrm>
            <a:off x="6928245" y="1581412"/>
            <a:ext cx="2486490" cy="2062103"/>
          </a:xfrm>
          <a:prstGeom prst="rect">
            <a:avLst/>
          </a:prstGeom>
          <a:noFill/>
        </p:spPr>
        <p:txBody>
          <a:bodyPr wrap="square" rtlCol="0">
            <a:spAutoFit/>
          </a:bodyPr>
          <a:lstStyle/>
          <a:p>
            <a:r>
              <a:rPr lang="en-GB" sz="1600" dirty="0">
                <a:latin typeface="Baskerville Old Face" panose="02020602080505020303" pitchFamily="18" charset="0"/>
              </a:rPr>
              <a:t>We next thought about the nut that needed to be removed. The part would be used to secure the cap of the purge valve and adjust the size of the grip so that it could be used on different sizes of caps.</a:t>
            </a:r>
          </a:p>
        </p:txBody>
      </p:sp>
      <p:pic>
        <p:nvPicPr>
          <p:cNvPr id="28" name="Picture 27"/>
          <p:cNvPicPr>
            <a:picLocks noChangeAspect="1"/>
          </p:cNvPicPr>
          <p:nvPr/>
        </p:nvPicPr>
        <p:blipFill>
          <a:blip r:embed="rId5"/>
          <a:stretch>
            <a:fillRect/>
          </a:stretch>
        </p:blipFill>
        <p:spPr>
          <a:xfrm>
            <a:off x="6869946" y="3981869"/>
            <a:ext cx="2809009" cy="1925399"/>
          </a:xfrm>
          <a:prstGeom prst="rect">
            <a:avLst/>
          </a:prstGeom>
        </p:spPr>
      </p:pic>
      <p:cxnSp>
        <p:nvCxnSpPr>
          <p:cNvPr id="30" name="Straight Arrow Connector 29"/>
          <p:cNvCxnSpPr/>
          <p:nvPr/>
        </p:nvCxnSpPr>
        <p:spPr>
          <a:xfrm>
            <a:off x="6280727" y="3717284"/>
            <a:ext cx="647518" cy="17373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0138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158" y="563955"/>
            <a:ext cx="8596668" cy="1320800"/>
          </a:xfrm>
        </p:spPr>
        <p:txBody>
          <a:bodyPr>
            <a:normAutofit/>
          </a:bodyPr>
          <a:lstStyle/>
          <a:p>
            <a:r>
              <a:rPr lang="en-GB" sz="3200" dirty="0">
                <a:latin typeface="Baskerville Old Face" panose="02020602080505020303" pitchFamily="18" charset="0"/>
              </a:rPr>
              <a:t>Research &amp; Development</a:t>
            </a:r>
            <a:br>
              <a:rPr lang="en-GB" sz="3200" dirty="0">
                <a:latin typeface="Baskerville Old Face" panose="02020602080505020303" pitchFamily="18" charset="0"/>
              </a:rPr>
            </a:br>
            <a:r>
              <a:rPr lang="en-GB" sz="3200" dirty="0">
                <a:solidFill>
                  <a:srgbClr val="0070C0"/>
                </a:solidFill>
                <a:latin typeface="Baskerville Old Face" panose="02020602080505020303" pitchFamily="18" charset="0"/>
              </a:rPr>
              <a:t>-Initial Ideas-</a:t>
            </a:r>
            <a:endParaRPr lang="en-GB" sz="3200" dirty="0">
              <a:latin typeface="Baskerville Old Face" panose="02020602080505020303" pitchFamily="18" charset="0"/>
            </a:endParaRPr>
          </a:p>
        </p:txBody>
      </p:sp>
      <p:pic>
        <p:nvPicPr>
          <p:cNvPr id="4" name="Picture 3"/>
          <p:cNvPicPr>
            <a:picLocks noChangeAspect="1"/>
          </p:cNvPicPr>
          <p:nvPr/>
        </p:nvPicPr>
        <p:blipFill>
          <a:blip r:embed="rId2"/>
          <a:stretch>
            <a:fillRect/>
          </a:stretch>
        </p:blipFill>
        <p:spPr>
          <a:xfrm>
            <a:off x="272315" y="147244"/>
            <a:ext cx="1505843" cy="1737511"/>
          </a:xfrm>
          <a:prstGeom prst="rect">
            <a:avLst/>
          </a:prstGeom>
        </p:spPr>
      </p:pic>
      <p:sp>
        <p:nvSpPr>
          <p:cNvPr id="5" name="TextBox 4"/>
          <p:cNvSpPr txBox="1"/>
          <p:nvPr/>
        </p:nvSpPr>
        <p:spPr>
          <a:xfrm>
            <a:off x="6452251" y="3306140"/>
            <a:ext cx="3582832" cy="1077218"/>
          </a:xfrm>
          <a:prstGeom prst="rect">
            <a:avLst/>
          </a:prstGeom>
          <a:noFill/>
        </p:spPr>
        <p:txBody>
          <a:bodyPr wrap="square" rtlCol="0">
            <a:spAutoFit/>
          </a:bodyPr>
          <a:lstStyle/>
          <a:p>
            <a:r>
              <a:rPr lang="en-GB" sz="1600" dirty="0">
                <a:latin typeface="Baskerville Old Face" panose="02020602080505020303" pitchFamily="18" charset="0"/>
              </a:rPr>
              <a:t>This is a 3D printed prototype of the adjustable cap mechanism, this proves that the mechanism works and is a feasible design.</a:t>
            </a:r>
          </a:p>
        </p:txBody>
      </p:sp>
      <p:pic>
        <p:nvPicPr>
          <p:cNvPr id="6" name="Picture 5"/>
          <p:cNvPicPr>
            <a:picLocks noChangeAspect="1"/>
          </p:cNvPicPr>
          <p:nvPr/>
        </p:nvPicPr>
        <p:blipFill>
          <a:blip r:embed="rId3"/>
          <a:stretch>
            <a:fillRect/>
          </a:stretch>
        </p:blipFill>
        <p:spPr>
          <a:xfrm>
            <a:off x="6515828" y="1433872"/>
            <a:ext cx="1072579" cy="1636768"/>
          </a:xfrm>
          <a:prstGeom prst="rect">
            <a:avLst/>
          </a:prstGeom>
        </p:spPr>
      </p:pic>
      <p:pic>
        <p:nvPicPr>
          <p:cNvPr id="7" name="Picture 6"/>
          <p:cNvPicPr>
            <a:picLocks noChangeAspect="1"/>
          </p:cNvPicPr>
          <p:nvPr/>
        </p:nvPicPr>
        <p:blipFill>
          <a:blip r:embed="rId4"/>
          <a:stretch>
            <a:fillRect/>
          </a:stretch>
        </p:blipFill>
        <p:spPr>
          <a:xfrm>
            <a:off x="7928150" y="1873095"/>
            <a:ext cx="2106933" cy="1292979"/>
          </a:xfrm>
          <a:prstGeom prst="rect">
            <a:avLst/>
          </a:prstGeom>
        </p:spPr>
      </p:pic>
      <p:pic>
        <p:nvPicPr>
          <p:cNvPr id="8" name="Picture 7"/>
          <p:cNvPicPr/>
          <p:nvPr/>
        </p:nvPicPr>
        <p:blipFill rotWithShape="1">
          <a:blip r:embed="rId5" cstate="print">
            <a:extLst>
              <a:ext uri="{28A0092B-C50C-407E-A947-70E740481C1C}">
                <a14:useLocalDpi xmlns:a14="http://schemas.microsoft.com/office/drawing/2010/main" val="0"/>
              </a:ext>
            </a:extLst>
          </a:blip>
          <a:srcRect l="20474" t="22927" r="29670" b="16328"/>
          <a:stretch/>
        </p:blipFill>
        <p:spPr bwMode="auto">
          <a:xfrm>
            <a:off x="6076492" y="4962845"/>
            <a:ext cx="2329926" cy="1701752"/>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6" cstate="print">
            <a:extLst>
              <a:ext uri="{28A0092B-C50C-407E-A947-70E740481C1C}">
                <a14:useLocalDpi xmlns:a14="http://schemas.microsoft.com/office/drawing/2010/main" val="0"/>
              </a:ext>
            </a:extLst>
          </a:blip>
          <a:srcRect l="26590" t="18909" r="40837" b="21056"/>
          <a:stretch/>
        </p:blipFill>
        <p:spPr bwMode="auto">
          <a:xfrm>
            <a:off x="4036291" y="4962846"/>
            <a:ext cx="1939636" cy="1701752"/>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501468" y="5163128"/>
            <a:ext cx="3389746" cy="1600438"/>
          </a:xfrm>
          <a:prstGeom prst="rect">
            <a:avLst/>
          </a:prstGeom>
          <a:noFill/>
        </p:spPr>
        <p:txBody>
          <a:bodyPr wrap="square" rtlCol="0">
            <a:spAutoFit/>
          </a:bodyPr>
          <a:lstStyle/>
          <a:p>
            <a:r>
              <a:rPr lang="en-GB" sz="1400" dirty="0">
                <a:latin typeface="Baskerville Old Face" panose="02020602080505020303" pitchFamily="18" charset="0"/>
              </a:rPr>
              <a:t>When the arm is rotated the crank arm moves shifting one half of the clamp either closer or further away from the other side to allow different sizes of caps to fit.</a:t>
            </a:r>
          </a:p>
          <a:p>
            <a:r>
              <a:rPr lang="en-GB" sz="1400" dirty="0">
                <a:latin typeface="Baskerville Old Face" panose="02020602080505020303" pitchFamily="18" charset="0"/>
              </a:rPr>
              <a:t>Once this is done the entire part can be rotated to allow the cap to be taken off through the use of the larger handle.</a:t>
            </a:r>
          </a:p>
        </p:txBody>
      </p:sp>
      <p:sp>
        <p:nvSpPr>
          <p:cNvPr id="11" name="TextBox 10"/>
          <p:cNvSpPr txBox="1"/>
          <p:nvPr/>
        </p:nvSpPr>
        <p:spPr>
          <a:xfrm>
            <a:off x="501468" y="2519585"/>
            <a:ext cx="5285114" cy="830997"/>
          </a:xfrm>
          <a:prstGeom prst="rect">
            <a:avLst/>
          </a:prstGeom>
          <a:noFill/>
        </p:spPr>
        <p:txBody>
          <a:bodyPr wrap="square" rtlCol="0">
            <a:spAutoFit/>
          </a:bodyPr>
          <a:lstStyle/>
          <a:p>
            <a:r>
              <a:rPr lang="en-GB" sz="1600" dirty="0">
                <a:latin typeface="Baskerville Old Face" panose="02020602080505020303" pitchFamily="18" charset="0"/>
              </a:rPr>
              <a:t>This diagram shows a mechanism on how to convert rotational motion to linear motion and this design will be the basis of this potential design</a:t>
            </a:r>
          </a:p>
        </p:txBody>
      </p:sp>
      <p:pic>
        <p:nvPicPr>
          <p:cNvPr id="12" name="Picture 11"/>
          <p:cNvPicPr>
            <a:picLocks noChangeAspect="1"/>
          </p:cNvPicPr>
          <p:nvPr/>
        </p:nvPicPr>
        <p:blipFill rotWithShape="1">
          <a:blip r:embed="rId7"/>
          <a:srcRect b="53714"/>
          <a:stretch/>
        </p:blipFill>
        <p:spPr>
          <a:xfrm>
            <a:off x="364885" y="3306140"/>
            <a:ext cx="2487384" cy="1241599"/>
          </a:xfrm>
          <a:prstGeom prst="rect">
            <a:avLst/>
          </a:prstGeom>
        </p:spPr>
      </p:pic>
      <p:pic>
        <p:nvPicPr>
          <p:cNvPr id="13" name="Picture 12"/>
          <p:cNvPicPr/>
          <p:nvPr/>
        </p:nvPicPr>
        <p:blipFill rotWithShape="1">
          <a:blip r:embed="rId8">
            <a:extLst>
              <a:ext uri="{28A0092B-C50C-407E-A947-70E740481C1C}">
                <a14:useLocalDpi xmlns:a14="http://schemas.microsoft.com/office/drawing/2010/main" val="0"/>
              </a:ext>
            </a:extLst>
          </a:blip>
          <a:srcRect t="47159" r="26080"/>
          <a:stretch/>
        </p:blipFill>
        <p:spPr bwMode="auto">
          <a:xfrm>
            <a:off x="2726837" y="3188876"/>
            <a:ext cx="2489835" cy="1417320"/>
          </a:xfrm>
          <a:prstGeom prst="rect">
            <a:avLst/>
          </a:prstGeom>
          <a:noFill/>
          <a:ln>
            <a:noFill/>
          </a:ln>
          <a:extLst>
            <a:ext uri="{53640926-AAD7-44D8-BBD7-CCE9431645EC}">
              <a14:shadowObscured xmlns:a14="http://schemas.microsoft.com/office/drawing/2010/main"/>
            </a:ext>
          </a:extLst>
        </p:spPr>
      </p:pic>
      <p:sp>
        <p:nvSpPr>
          <p:cNvPr id="14" name="TextBox 13"/>
          <p:cNvSpPr txBox="1"/>
          <p:nvPr/>
        </p:nvSpPr>
        <p:spPr>
          <a:xfrm>
            <a:off x="444098" y="1882924"/>
            <a:ext cx="5514109" cy="369332"/>
          </a:xfrm>
          <a:prstGeom prst="rect">
            <a:avLst/>
          </a:prstGeom>
          <a:noFill/>
        </p:spPr>
        <p:txBody>
          <a:bodyPr wrap="square" rtlCol="0">
            <a:spAutoFit/>
          </a:bodyPr>
          <a:lstStyle/>
          <a:p>
            <a:r>
              <a:rPr lang="en-GB" b="1" dirty="0">
                <a:solidFill>
                  <a:srgbClr val="0070C0"/>
                </a:solidFill>
                <a:latin typeface="Baskerville Old Face" panose="02020602080505020303" pitchFamily="18" charset="0"/>
              </a:rPr>
              <a:t>We decided to develop the cap mechanism further.</a:t>
            </a:r>
          </a:p>
        </p:txBody>
      </p:sp>
      <p:cxnSp>
        <p:nvCxnSpPr>
          <p:cNvPr id="16" name="Straight Arrow Connector 15"/>
          <p:cNvCxnSpPr/>
          <p:nvPr/>
        </p:nvCxnSpPr>
        <p:spPr>
          <a:xfrm>
            <a:off x="2087418" y="4547739"/>
            <a:ext cx="471055" cy="6153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flipV="1">
            <a:off x="6163346" y="4383358"/>
            <a:ext cx="1764804" cy="38860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2639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1807" y="563955"/>
            <a:ext cx="8596668" cy="1320800"/>
          </a:xfrm>
        </p:spPr>
        <p:txBody>
          <a:bodyPr>
            <a:normAutofit/>
          </a:bodyPr>
          <a:lstStyle/>
          <a:p>
            <a:r>
              <a:rPr lang="en-GB" sz="3200" dirty="0">
                <a:latin typeface="Baskerville Old Face" panose="02020602080505020303" pitchFamily="18" charset="0"/>
              </a:rPr>
              <a:t>Research &amp; Development</a:t>
            </a:r>
            <a:br>
              <a:rPr lang="en-GB" sz="3200" dirty="0">
                <a:latin typeface="Baskerville Old Face" panose="02020602080505020303" pitchFamily="18" charset="0"/>
              </a:rPr>
            </a:br>
            <a:r>
              <a:rPr lang="en-GB" sz="3200" dirty="0">
                <a:solidFill>
                  <a:srgbClr val="0070C0"/>
                </a:solidFill>
                <a:latin typeface="Baskerville Old Face" panose="02020602080505020303" pitchFamily="18" charset="0"/>
              </a:rPr>
              <a:t>-Agreed Solution-</a:t>
            </a:r>
            <a:endParaRPr lang="en-GB" sz="3200" dirty="0">
              <a:latin typeface="Baskerville Old Face" panose="02020602080505020303" pitchFamily="18" charset="0"/>
            </a:endParaRPr>
          </a:p>
        </p:txBody>
      </p:sp>
      <p:pic>
        <p:nvPicPr>
          <p:cNvPr id="4" name="Picture 3"/>
          <p:cNvPicPr>
            <a:picLocks noChangeAspect="1"/>
          </p:cNvPicPr>
          <p:nvPr/>
        </p:nvPicPr>
        <p:blipFill>
          <a:blip r:embed="rId2"/>
          <a:stretch>
            <a:fillRect/>
          </a:stretch>
        </p:blipFill>
        <p:spPr>
          <a:xfrm>
            <a:off x="272315" y="147244"/>
            <a:ext cx="1505843" cy="1737511"/>
          </a:xfrm>
          <a:prstGeom prst="rect">
            <a:avLst/>
          </a:prstGeom>
        </p:spPr>
      </p:pic>
      <p:sp>
        <p:nvSpPr>
          <p:cNvPr id="5" name="TextBox 4"/>
          <p:cNvSpPr txBox="1"/>
          <p:nvPr/>
        </p:nvSpPr>
        <p:spPr>
          <a:xfrm>
            <a:off x="175490" y="1745672"/>
            <a:ext cx="9772073" cy="1077218"/>
          </a:xfrm>
          <a:prstGeom prst="rect">
            <a:avLst/>
          </a:prstGeom>
          <a:noFill/>
        </p:spPr>
        <p:txBody>
          <a:bodyPr wrap="square" rtlCol="0">
            <a:spAutoFit/>
          </a:bodyPr>
          <a:lstStyle/>
          <a:p>
            <a:r>
              <a:rPr lang="en-GB" sz="1600" dirty="0">
                <a:latin typeface="Baskerville Old Face" panose="02020602080505020303" pitchFamily="18" charset="0"/>
              </a:rPr>
              <a:t>We agreed to develop two different designs in tandem.  The first part is based off an initial solution which would act as a simple solution that would accomplish our goal however, it would lack an adjustable mechanism. The second part, which would be developed as a modification to this design, would allow different sizes of purge valve heads to be opened. This would be designed of the back of potential design number three.</a:t>
            </a:r>
          </a:p>
        </p:txBody>
      </p:sp>
      <p:grpSp>
        <p:nvGrpSpPr>
          <p:cNvPr id="6" name="Group 5"/>
          <p:cNvGrpSpPr/>
          <p:nvPr/>
        </p:nvGrpSpPr>
        <p:grpSpPr>
          <a:xfrm>
            <a:off x="634529" y="3066472"/>
            <a:ext cx="2245346" cy="3253563"/>
            <a:chOff x="108290" y="-32335"/>
            <a:chExt cx="4211615" cy="535681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2164" b="47041"/>
            <a:stretch/>
          </p:blipFill>
          <p:spPr bwMode="auto">
            <a:xfrm rot="20930671">
              <a:off x="1744182" y="-32335"/>
              <a:ext cx="1214120" cy="1704975"/>
            </a:xfrm>
            <a:prstGeom prst="rect">
              <a:avLst/>
            </a:prstGeom>
            <a:ln>
              <a:noFill/>
            </a:ln>
            <a:extLst>
              <a:ext uri="{53640926-AAD7-44D8-BBD7-CCE9431645EC}">
                <a14:shadowObscured xmlns:a14="http://schemas.microsoft.com/office/drawing/2010/main"/>
              </a:ext>
            </a:extLst>
          </p:spPr>
        </p:pic>
        <p:grpSp>
          <p:nvGrpSpPr>
            <p:cNvPr id="8" name="Group 7"/>
            <p:cNvGrpSpPr/>
            <p:nvPr/>
          </p:nvGrpSpPr>
          <p:grpSpPr>
            <a:xfrm>
              <a:off x="108290" y="1115374"/>
              <a:ext cx="4211615" cy="4209101"/>
              <a:chOff x="108290" y="1096324"/>
              <a:chExt cx="4211615" cy="4209101"/>
            </a:xfrm>
          </p:grpSpPr>
          <p:pic>
            <p:nvPicPr>
              <p:cNvPr id="9" name="Picture 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9358" b="92661" l="9422" r="89970">
                            <a14:foregroundMark x1="70821" y1="84771" x2="70821" y2="84771"/>
                            <a14:foregroundMark x1="25836" y1="31193" x2="46505" y2="30642"/>
                          </a14:backgroundRemoval>
                        </a14:imgEffect>
                      </a14:imgLayer>
                    </a14:imgProps>
                  </a:ext>
                  <a:ext uri="{28A0092B-C50C-407E-A947-70E740481C1C}">
                    <a14:useLocalDpi xmlns:a14="http://schemas.microsoft.com/office/drawing/2010/main" val="0"/>
                  </a:ext>
                </a:extLst>
              </a:blip>
              <a:srcRect t="53990" r="25843"/>
              <a:stretch/>
            </p:blipFill>
            <p:spPr bwMode="auto">
              <a:xfrm rot="20983180">
                <a:off x="108290" y="1096324"/>
                <a:ext cx="2007870" cy="2064089"/>
              </a:xfrm>
              <a:prstGeom prst="rect">
                <a:avLst/>
              </a:prstGeom>
              <a:ln>
                <a:noFill/>
              </a:ln>
              <a:extLst>
                <a:ext uri="{53640926-AAD7-44D8-BBD7-CCE9431645EC}">
                  <a14:shadowObscured xmlns:a14="http://schemas.microsoft.com/office/drawing/2010/main"/>
                </a:ext>
              </a:extLst>
            </p:spPr>
          </p:pic>
          <p:pic>
            <p:nvPicPr>
              <p:cNvPr id="10" name="Picture 9"/>
              <p:cNvPicPr>
                <a:picLocks noChangeAspect="1"/>
              </p:cNvPicPr>
              <p:nvPr/>
            </p:nvPicPr>
            <p:blipFill>
              <a:blip r:embed="rId6" cstate="print">
                <a:extLst>
                  <a:ext uri="{BEBA8EAE-BF5A-486C-A8C5-ECC9F3942E4B}">
                    <a14:imgProps xmlns:a14="http://schemas.microsoft.com/office/drawing/2010/main">
                      <a14:imgLayer r:embed="rId7">
                        <a14:imgEffect>
                          <a14:backgroundRemoval t="1471" b="90523" l="9726" r="89776">
                            <a14:foregroundMark x1="19202" y1="9150" x2="30175" y2="9150"/>
                            <a14:foregroundMark x1="15711" y1="16013" x2="36160" y2="12418"/>
                            <a14:foregroundMark x1="35411" y1="11438" x2="35411" y2="11438"/>
                            <a14:foregroundMark x1="19202" y1="11765" x2="16708" y2="15033"/>
                            <a14:foregroundMark x1="58603" y1="31046" x2="66584" y2="28595"/>
                            <a14:foregroundMark x1="45885" y1="61275" x2="60100" y2="90523"/>
                            <a14:foregroundMark x1="38653" y1="60131" x2="42643" y2="69444"/>
                            <a14:foregroundMark x1="34663" y1="61601" x2="40150" y2="67320"/>
                            <a14:foregroundMark x1="47631" y1="39216" x2="47631" y2="42647"/>
                            <a14:foregroundMark x1="15711" y1="7843" x2="14214" y2="7843"/>
                            <a14:foregroundMark x1="14214" y1="8824" x2="16708" y2="14052"/>
                            <a14:backgroundMark x1="67082" y1="43137" x2="75312" y2="74510"/>
                          </a14:backgroundRemoval>
                        </a14:imgEffect>
                      </a14:imgLayer>
                    </a14:imgProps>
                  </a:ext>
                  <a:ext uri="{28A0092B-C50C-407E-A947-70E740481C1C}">
                    <a14:useLocalDpi xmlns:a14="http://schemas.microsoft.com/office/drawing/2010/main" val="0"/>
                  </a:ext>
                </a:extLst>
              </a:blip>
              <a:stretch>
                <a:fillRect/>
              </a:stretch>
            </p:blipFill>
            <p:spPr>
              <a:xfrm>
                <a:off x="1704975" y="1314451"/>
                <a:ext cx="2614930" cy="3990974"/>
              </a:xfrm>
              <a:prstGeom prst="rect">
                <a:avLst/>
              </a:prstGeom>
            </p:spPr>
          </p:pic>
        </p:grpSp>
      </p:grpSp>
      <p:pic>
        <p:nvPicPr>
          <p:cNvPr id="11" name="Picture 10"/>
          <p:cNvPicPr/>
          <p:nvPr/>
        </p:nvPicPr>
        <p:blipFill rotWithShape="1">
          <a:blip r:embed="rId8">
            <a:extLst>
              <a:ext uri="{28A0092B-C50C-407E-A947-70E740481C1C}">
                <a14:useLocalDpi xmlns:a14="http://schemas.microsoft.com/office/drawing/2010/main" val="0"/>
              </a:ext>
            </a:extLst>
          </a:blip>
          <a:srcRect l="3778" b="9928"/>
          <a:stretch/>
        </p:blipFill>
        <p:spPr bwMode="auto">
          <a:xfrm>
            <a:off x="3464604" y="2921270"/>
            <a:ext cx="4852353" cy="2895657"/>
          </a:xfrm>
          <a:prstGeom prst="rect">
            <a:avLst/>
          </a:prstGeom>
          <a:noFill/>
        </p:spPr>
      </p:pic>
      <p:sp>
        <p:nvSpPr>
          <p:cNvPr id="12" name="TextBox 11"/>
          <p:cNvSpPr txBox="1"/>
          <p:nvPr/>
        </p:nvSpPr>
        <p:spPr>
          <a:xfrm>
            <a:off x="2654396" y="6177145"/>
            <a:ext cx="1620415" cy="461665"/>
          </a:xfrm>
          <a:prstGeom prst="rect">
            <a:avLst/>
          </a:prstGeom>
          <a:noFill/>
        </p:spPr>
        <p:txBody>
          <a:bodyPr wrap="square" rtlCol="0">
            <a:spAutoFit/>
          </a:bodyPr>
          <a:lstStyle/>
          <a:p>
            <a:pPr algn="ctr"/>
            <a:r>
              <a:rPr lang="en-GB" sz="2400" b="1" dirty="0">
                <a:solidFill>
                  <a:srgbClr val="0070C0"/>
                </a:solidFill>
                <a:latin typeface="Baskerville Old Face" panose="02020602080505020303" pitchFamily="18" charset="0"/>
              </a:rPr>
              <a:t>Part 1</a:t>
            </a:r>
          </a:p>
        </p:txBody>
      </p:sp>
      <p:sp>
        <p:nvSpPr>
          <p:cNvPr id="13" name="TextBox 12"/>
          <p:cNvSpPr txBox="1"/>
          <p:nvPr/>
        </p:nvSpPr>
        <p:spPr>
          <a:xfrm>
            <a:off x="7666182" y="2742281"/>
            <a:ext cx="2025055" cy="461665"/>
          </a:xfrm>
          <a:prstGeom prst="rect">
            <a:avLst/>
          </a:prstGeom>
          <a:noFill/>
        </p:spPr>
        <p:txBody>
          <a:bodyPr wrap="square" rtlCol="0">
            <a:spAutoFit/>
          </a:bodyPr>
          <a:lstStyle/>
          <a:p>
            <a:pPr algn="ctr"/>
            <a:r>
              <a:rPr lang="en-GB" sz="2400" b="1" dirty="0">
                <a:solidFill>
                  <a:srgbClr val="0070C0"/>
                </a:solidFill>
                <a:latin typeface="Baskerville Old Face" panose="02020602080505020303" pitchFamily="18" charset="0"/>
              </a:rPr>
              <a:t>Part 2</a:t>
            </a:r>
          </a:p>
        </p:txBody>
      </p:sp>
      <p:cxnSp>
        <p:nvCxnSpPr>
          <p:cNvPr id="15" name="Straight Arrow Connector 14"/>
          <p:cNvCxnSpPr/>
          <p:nvPr/>
        </p:nvCxnSpPr>
        <p:spPr>
          <a:xfrm flipV="1">
            <a:off x="3823855" y="5816927"/>
            <a:ext cx="831272" cy="5910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flipH="1">
            <a:off x="8035636" y="3130076"/>
            <a:ext cx="969819" cy="16174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2896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158" y="563955"/>
            <a:ext cx="8596668" cy="1320800"/>
          </a:xfrm>
        </p:spPr>
        <p:txBody>
          <a:bodyPr>
            <a:normAutofit/>
          </a:bodyPr>
          <a:lstStyle/>
          <a:p>
            <a:r>
              <a:rPr lang="en-GB" sz="3200" dirty="0">
                <a:latin typeface="Baskerville Old Face" panose="02020602080505020303" pitchFamily="18" charset="0"/>
              </a:rPr>
              <a:t>Research &amp; Development</a:t>
            </a:r>
            <a:br>
              <a:rPr lang="en-GB" sz="3200" dirty="0">
                <a:latin typeface="Baskerville Old Face" panose="02020602080505020303" pitchFamily="18" charset="0"/>
              </a:rPr>
            </a:br>
            <a:r>
              <a:rPr lang="en-GB" sz="3200" dirty="0">
                <a:solidFill>
                  <a:srgbClr val="0070C0"/>
                </a:solidFill>
                <a:latin typeface="Baskerville Old Face" panose="02020602080505020303" pitchFamily="18" charset="0"/>
              </a:rPr>
              <a:t>-Agreed Solution-</a:t>
            </a:r>
            <a:endParaRPr lang="en-GB" sz="3200" dirty="0"/>
          </a:p>
        </p:txBody>
      </p:sp>
      <p:pic>
        <p:nvPicPr>
          <p:cNvPr id="4" name="Picture 3"/>
          <p:cNvPicPr>
            <a:picLocks noChangeAspect="1"/>
          </p:cNvPicPr>
          <p:nvPr/>
        </p:nvPicPr>
        <p:blipFill>
          <a:blip r:embed="rId2"/>
          <a:stretch>
            <a:fillRect/>
          </a:stretch>
        </p:blipFill>
        <p:spPr>
          <a:xfrm>
            <a:off x="272315" y="147244"/>
            <a:ext cx="1505843" cy="1737511"/>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72315" y="1884755"/>
                <a:ext cx="2512292" cy="4063613"/>
              </a:xfrm>
              <a:prstGeom prst="rect">
                <a:avLst/>
              </a:prstGeom>
              <a:noFill/>
            </p:spPr>
            <p:txBody>
              <a:bodyPr wrap="square" rtlCol="0">
                <a:spAutoFit/>
              </a:bodyPr>
              <a:lstStyle/>
              <a:p>
                <a:r>
                  <a:rPr lang="en-GB" sz="1400" dirty="0">
                    <a:latin typeface="Baskerville Old Face" panose="02020602080505020303" pitchFamily="18" charset="0"/>
                  </a:rPr>
                  <a:t>This was the first revision of the design. The adjustable part of the clamping mechanism can now be locked so that it does not move during rotation. </a:t>
                </a:r>
              </a:p>
              <a:p>
                <a:r>
                  <a:rPr lang="en-GB" sz="1400" dirty="0">
                    <a:latin typeface="Baskerville Old Face" panose="02020602080505020303" pitchFamily="18" charset="0"/>
                  </a:rPr>
                  <a:t> It is also significantly smaller than the original design. A pin is forced into a one-way gear so that it can only rotate in one direction. A spring holds it in place. The gear can be slid up about its axel so that it can be rotated in the other direction before being slid back down.</a:t>
                </a:r>
              </a:p>
              <a:p>
                <a:r>
                  <a:rPr lang="en-GB" sz="1400" dirty="0">
                    <a:latin typeface="Baskerville Old Face" panose="02020602080505020303" pitchFamily="18" charset="0"/>
                  </a:rPr>
                  <a:t>The required spring could be calculated using Hooke’s Law</a:t>
                </a:r>
              </a:p>
              <a:p>
                <a:pPr/>
                <a14:m>
                  <m:oMathPara xmlns:m="http://schemas.openxmlformats.org/officeDocument/2006/math">
                    <m:oMathParaPr>
                      <m:jc m:val="centerGroup"/>
                    </m:oMathParaPr>
                    <m:oMath xmlns:m="http://schemas.openxmlformats.org/officeDocument/2006/math">
                      <m:r>
                        <m:rPr>
                          <m:sty m:val="p"/>
                        </m:rPr>
                        <a:rPr lang="en-GB">
                          <a:latin typeface="Cambria Math" panose="02040503050406030204" pitchFamily="18" charset="0"/>
                        </a:rPr>
                        <m:t>T</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𝜆</m:t>
                          </m:r>
                          <m:r>
                            <a:rPr lang="en-GB" i="1">
                              <a:latin typeface="Cambria Math" panose="02040503050406030204" pitchFamily="18" charset="0"/>
                            </a:rPr>
                            <m:t>𝑥</m:t>
                          </m:r>
                        </m:num>
                        <m:den>
                          <m:r>
                            <a:rPr lang="en-GB" i="1">
                              <a:latin typeface="Cambria Math" panose="02040503050406030204" pitchFamily="18" charset="0"/>
                            </a:rPr>
                            <m:t>𝐿</m:t>
                          </m:r>
                        </m:den>
                      </m:f>
                    </m:oMath>
                  </m:oMathPara>
                </a14:m>
                <a:endParaRPr lang="en-GB" dirty="0">
                  <a:latin typeface="Baskerville Old Face" panose="020206020805050203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2315" y="1884755"/>
                <a:ext cx="2512292" cy="4063613"/>
              </a:xfrm>
              <a:prstGeom prst="rect">
                <a:avLst/>
              </a:prstGeom>
              <a:blipFill>
                <a:blip r:embed="rId3"/>
                <a:stretch>
                  <a:fillRect l="-728" t="-300" r="-1699"/>
                </a:stretch>
              </a:blipFill>
            </p:spPr>
            <p:txBody>
              <a:bodyPr/>
              <a:lstStyle/>
              <a:p>
                <a:r>
                  <a:rPr lang="en-GB">
                    <a:noFill/>
                  </a:rPr>
                  <a:t> </a:t>
                </a:r>
              </a:p>
            </p:txBody>
          </p:sp>
        </mc:Fallback>
      </mc:AlternateContent>
      <p:pic>
        <p:nvPicPr>
          <p:cNvPr id="6" name="Picture 5"/>
          <p:cNvPicPr/>
          <p:nvPr/>
        </p:nvPicPr>
        <p:blipFill rotWithShape="1">
          <a:blip r:embed="rId4" cstate="print">
            <a:extLst>
              <a:ext uri="{28A0092B-C50C-407E-A947-70E740481C1C}">
                <a14:useLocalDpi xmlns:a14="http://schemas.microsoft.com/office/drawing/2010/main" val="0"/>
              </a:ext>
            </a:extLst>
          </a:blip>
          <a:srcRect l="40150" t="16546" r="31398" b="18928"/>
          <a:stretch/>
        </p:blipFill>
        <p:spPr bwMode="auto">
          <a:xfrm>
            <a:off x="2784607" y="1745673"/>
            <a:ext cx="1634548" cy="1554277"/>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cstate="print">
            <a:extLst>
              <a:ext uri="{28A0092B-C50C-407E-A947-70E740481C1C}">
                <a14:useLocalDpi xmlns:a14="http://schemas.microsoft.com/office/drawing/2010/main" val="0"/>
              </a:ext>
            </a:extLst>
          </a:blip>
          <a:srcRect l="11965" t="7449" r="17838" b="43246"/>
          <a:stretch/>
        </p:blipFill>
        <p:spPr bwMode="auto">
          <a:xfrm>
            <a:off x="2784607" y="3299950"/>
            <a:ext cx="1634548" cy="889795"/>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6" cstate="print">
            <a:extLst>
              <a:ext uri="{28A0092B-C50C-407E-A947-70E740481C1C}">
                <a14:useLocalDpi xmlns:a14="http://schemas.microsoft.com/office/drawing/2010/main" val="0"/>
              </a:ext>
            </a:extLst>
          </a:blip>
          <a:srcRect l="15024" t="6563" r="3878" b="18415"/>
          <a:stretch/>
        </p:blipFill>
        <p:spPr bwMode="auto">
          <a:xfrm>
            <a:off x="2784607" y="4189745"/>
            <a:ext cx="1634548" cy="973382"/>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a:blip r:embed="rId7"/>
          <a:stretch>
            <a:fillRect/>
          </a:stretch>
        </p:blipFill>
        <p:spPr>
          <a:xfrm>
            <a:off x="2784607" y="5163127"/>
            <a:ext cx="1634548" cy="1051295"/>
          </a:xfrm>
          <a:prstGeom prst="rect">
            <a:avLst/>
          </a:prstGeom>
        </p:spPr>
      </p:pic>
      <p:sp>
        <p:nvSpPr>
          <p:cNvPr id="10" name="TextBox 9"/>
          <p:cNvSpPr txBox="1"/>
          <p:nvPr/>
        </p:nvSpPr>
        <p:spPr>
          <a:xfrm>
            <a:off x="5009692" y="1745673"/>
            <a:ext cx="3432344" cy="1815882"/>
          </a:xfrm>
          <a:prstGeom prst="rect">
            <a:avLst/>
          </a:prstGeom>
          <a:noFill/>
        </p:spPr>
        <p:txBody>
          <a:bodyPr wrap="square" rtlCol="0">
            <a:spAutoFit/>
          </a:bodyPr>
          <a:lstStyle/>
          <a:p>
            <a:r>
              <a:rPr lang="en-GB" sz="1400" dirty="0">
                <a:latin typeface="Baskerville Old Face" panose="02020602080505020303" pitchFamily="18" charset="0"/>
              </a:rPr>
              <a:t>The </a:t>
            </a:r>
            <a:r>
              <a:rPr lang="en-GB" sz="1400" dirty="0" err="1">
                <a:latin typeface="Baskerville Old Face" panose="02020602080505020303" pitchFamily="18" charset="0"/>
              </a:rPr>
              <a:t>Solidworks</a:t>
            </a:r>
            <a:r>
              <a:rPr lang="en-GB" sz="1400" dirty="0">
                <a:latin typeface="Baskerville Old Face" panose="02020602080505020303" pitchFamily="18" charset="0"/>
              </a:rPr>
              <a:t> model shown to the left is that of our simple solution integrated with our adjustable locking mechanism. Part of the lid of the clamp has been extruded outwards to provide a good surface for the handle to mount to. Some of the edges of the design have also been filleted to improve the aesthetic quality of the product.</a:t>
            </a:r>
          </a:p>
        </p:txBody>
      </p:sp>
      <p:pic>
        <p:nvPicPr>
          <p:cNvPr id="11" name="Picture 10"/>
          <p:cNvPicPr/>
          <p:nvPr/>
        </p:nvPicPr>
        <p:blipFill rotWithShape="1">
          <a:blip r:embed="rId8" cstate="print">
            <a:extLst>
              <a:ext uri="{28A0092B-C50C-407E-A947-70E740481C1C}">
                <a14:useLocalDpi xmlns:a14="http://schemas.microsoft.com/office/drawing/2010/main" val="0"/>
              </a:ext>
            </a:extLst>
          </a:blip>
          <a:srcRect l="65644" t="10061" r="14912" b="35477"/>
          <a:stretch/>
        </p:blipFill>
        <p:spPr bwMode="auto">
          <a:xfrm>
            <a:off x="8442036" y="1884755"/>
            <a:ext cx="1231423" cy="1415195"/>
          </a:xfrm>
          <a:prstGeom prst="rect">
            <a:avLst/>
          </a:prstGeom>
          <a:ln>
            <a:noFill/>
          </a:ln>
          <a:extLst>
            <a:ext uri="{53640926-AAD7-44D8-BBD7-CCE9431645EC}">
              <a14:shadowObscured xmlns:a14="http://schemas.microsoft.com/office/drawing/2010/main"/>
            </a:ext>
          </a:extLst>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t="9140" r="17793" b="23057"/>
          <a:stretch/>
        </p:blipFill>
        <p:spPr bwMode="auto">
          <a:xfrm>
            <a:off x="7452008" y="3700637"/>
            <a:ext cx="1980055" cy="2436560"/>
          </a:xfrm>
          <a:prstGeom prst="rect">
            <a:avLst/>
          </a:prstGeom>
          <a:ln>
            <a:noFill/>
          </a:ln>
          <a:extLst>
            <a:ext uri="{53640926-AAD7-44D8-BBD7-CCE9431645EC}">
              <a14:shadowObscured xmlns:a14="http://schemas.microsoft.com/office/drawing/2010/main"/>
            </a:ext>
          </a:extLst>
        </p:spPr>
      </p:pic>
      <p:pic>
        <p:nvPicPr>
          <p:cNvPr id="17" name="Picture 16"/>
          <p:cNvPicPr>
            <a:picLocks noChangeAspect="1"/>
          </p:cNvPicPr>
          <p:nvPr/>
        </p:nvPicPr>
        <p:blipFill rotWithShape="1">
          <a:blip r:embed="rId10"/>
          <a:srcRect r="72556" b="46651"/>
          <a:stretch/>
        </p:blipFill>
        <p:spPr>
          <a:xfrm>
            <a:off x="5614771" y="3663156"/>
            <a:ext cx="1649185" cy="2474041"/>
          </a:xfrm>
          <a:prstGeom prst="rect">
            <a:avLst/>
          </a:prstGeom>
        </p:spPr>
      </p:pic>
      <p:cxnSp>
        <p:nvCxnSpPr>
          <p:cNvPr id="19" name="Straight Arrow Connector 18"/>
          <p:cNvCxnSpPr/>
          <p:nvPr/>
        </p:nvCxnSpPr>
        <p:spPr>
          <a:xfrm>
            <a:off x="4409328" y="4900176"/>
            <a:ext cx="1200727" cy="187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4419155" y="4601250"/>
            <a:ext cx="1048772" cy="338554"/>
          </a:xfrm>
          <a:prstGeom prst="rect">
            <a:avLst/>
          </a:prstGeom>
          <a:noFill/>
        </p:spPr>
        <p:txBody>
          <a:bodyPr wrap="square" rtlCol="0">
            <a:spAutoFit/>
          </a:bodyPr>
          <a:lstStyle/>
          <a:p>
            <a:r>
              <a:rPr lang="en-GB" sz="1600" dirty="0">
                <a:solidFill>
                  <a:srgbClr val="0070C0"/>
                </a:solidFill>
                <a:latin typeface="Baskerville Old Face" panose="02020602080505020303" pitchFamily="18" charset="0"/>
              </a:rPr>
              <a:t>Prototypes</a:t>
            </a:r>
          </a:p>
        </p:txBody>
      </p:sp>
    </p:spTree>
    <p:extLst>
      <p:ext uri="{BB962C8B-B14F-4D97-AF65-F5344CB8AC3E}">
        <p14:creationId xmlns:p14="http://schemas.microsoft.com/office/powerpoint/2010/main" val="23997982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11415</TotalTime>
  <Words>1032</Words>
  <Application>Microsoft Office PowerPoint</Application>
  <PresentationFormat>Widescreen</PresentationFormat>
  <Paragraphs>53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Baskerville Old Face</vt:lpstr>
      <vt:lpstr>Cambria Math</vt:lpstr>
      <vt:lpstr>Trebuchet MS</vt:lpstr>
      <vt:lpstr>Wingdings 3</vt:lpstr>
      <vt:lpstr>Facet</vt:lpstr>
      <vt:lpstr>                                                     Purge Point Access Tool </vt:lpstr>
      <vt:lpstr>Introduction -Our Team-</vt:lpstr>
      <vt:lpstr>Introduction -Phoenix Natural Gas- </vt:lpstr>
      <vt:lpstr>Aims &amp; Objectives -The problem-</vt:lpstr>
      <vt:lpstr>Research &amp; Development -Site Visit &amp; Initial research-</vt:lpstr>
      <vt:lpstr>Research &amp; Development -Initial Ideas-</vt:lpstr>
      <vt:lpstr>Research &amp; Development -Initial Ideas-</vt:lpstr>
      <vt:lpstr>Research &amp; Development -Agreed Solution-</vt:lpstr>
      <vt:lpstr>Research &amp; Development -Agreed Solution-</vt:lpstr>
      <vt:lpstr>Research &amp; Development -Final Product -</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Purge Point Access Tool</dc:title>
  <dc:creator>georgia montgomery</dc:creator>
  <cp:lastModifiedBy>Andrew Farquharson</cp:lastModifiedBy>
  <cp:revision>39</cp:revision>
  <dcterms:created xsi:type="dcterms:W3CDTF">2020-02-01T15:17:41Z</dcterms:created>
  <dcterms:modified xsi:type="dcterms:W3CDTF">2020-08-13T18:15:40Z</dcterms:modified>
</cp:coreProperties>
</file>